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0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</p:sldIdLst>
  <p:sldSz cx="12192000" cy="6858000"/>
  <p:notesSz cx="12192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BC5328-C53C-4477-B539-72F1744EC958}">
  <a:tblStyle styleId="{54BC5328-C53C-4477-B539-72F1744EC95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0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8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8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8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8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8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8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8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9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9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9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9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9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9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9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9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9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9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383540" y="1101344"/>
            <a:ext cx="10972800" cy="468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2123694" y="310337"/>
            <a:ext cx="874522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7102856" y="1244549"/>
            <a:ext cx="4166870" cy="441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83540" y="1101344"/>
            <a:ext cx="10972800" cy="468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2226945" y="698372"/>
            <a:ext cx="7738109" cy="312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53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F4E79"/>
                </a:solidFill>
              </a:rPr>
              <a:t> " Изменения в проверке 35 задания письменной части ОГЭ по английскому языку. Стратегия подготовки к заданию."</a:t>
            </a:r>
            <a:endParaRPr b="1"/>
          </a:p>
        </p:txBody>
      </p:sp>
      <p:sp>
        <p:nvSpPr>
          <p:cNvPr id="46" name="Google Shape;46;p7"/>
          <p:cNvSpPr txBox="1"/>
          <p:nvPr/>
        </p:nvSpPr>
        <p:spPr>
          <a:xfrm>
            <a:off x="1772792" y="3429000"/>
            <a:ext cx="9428608" cy="97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r" rtl="0">
              <a:lnSpc>
                <a:spcPct val="1964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9810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Шаг 2. Оценивание аспектов 1-3 (РКЗ)</a:t>
            </a:r>
            <a:endParaRPr sz="4400"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383540" y="1101344"/>
            <a:ext cx="10972800" cy="468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5725" rIns="0" bIns="0" anchor="t" anchorCtr="0">
            <a:spAutoFit/>
          </a:bodyPr>
          <a:lstStyle/>
          <a:p>
            <a:pPr marL="101600" marR="187325" lvl="0" indent="0" algn="l" rtl="0">
              <a:lnSpc>
                <a:spcPct val="108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Полный </a:t>
            </a:r>
            <a:r>
              <a:rPr lang="en-US" sz="2600"/>
              <a:t>ответ на вопрос друга отвечает общей коммуникативной задаче и включает все элементы вопроса: WHERE and WHEN, </a:t>
            </a:r>
            <a:r>
              <a:rPr lang="en-US" sz="2600" i="1"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sz="2600"/>
              <a:t>and </a:t>
            </a:r>
            <a:r>
              <a:rPr lang="en-US" sz="2600" i="1"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lang="en-US" sz="2600"/>
              <a:t>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101600" lvl="0" indent="0" algn="l" rtl="0">
              <a:lnSpc>
                <a:spcPct val="114038"/>
              </a:lnSpc>
              <a:spcBef>
                <a:spcPts val="645"/>
              </a:spcBef>
              <a:spcAft>
                <a:spcPts val="0"/>
              </a:spcAft>
              <a:buNone/>
            </a:pPr>
            <a:r>
              <a:rPr lang="en-US" sz="2600"/>
              <a:t>Если дан ответ только на одну часть вопроса, то такой ответ считается</a:t>
            </a:r>
            <a:endParaRPr sz="2600"/>
          </a:p>
          <a:p>
            <a:pPr marL="101600" lvl="0" indent="0" algn="l" rtl="0">
              <a:lnSpc>
                <a:spcPct val="114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неполным</a:t>
            </a:r>
            <a:r>
              <a:rPr lang="en-US" sz="2600"/>
              <a:t>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10160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Точный </a:t>
            </a:r>
            <a:r>
              <a:rPr lang="en-US" sz="2600"/>
              <a:t>ответ содержательно полностью соответствует заданному вопросу.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101600" marR="5080" lvl="0" indent="0" algn="l" rtl="0">
              <a:lnSpc>
                <a:spcPct val="108076"/>
              </a:lnSpc>
              <a:spcBef>
                <a:spcPts val="1035"/>
              </a:spcBef>
              <a:spcAft>
                <a:spcPts val="0"/>
              </a:spcAft>
              <a:buNone/>
            </a:pP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Неточным </a:t>
            </a:r>
            <a:r>
              <a:rPr lang="en-US" sz="2600"/>
              <a:t>считается ответ, если он содержит фактическую ошибку, отход от темы или элементы топика (при отсутствии других погрешностей).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291" y="4317491"/>
            <a:ext cx="10236708" cy="2174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9810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Шаг 2. Оценивание аспектов 1-3 (РКЗ)</a:t>
            </a:r>
            <a:endParaRPr sz="4400"/>
          </a:p>
        </p:txBody>
      </p:sp>
      <p:sp>
        <p:nvSpPr>
          <p:cNvPr id="108" name="Google Shape;108;p17"/>
          <p:cNvSpPr txBox="1"/>
          <p:nvPr/>
        </p:nvSpPr>
        <p:spPr>
          <a:xfrm>
            <a:off x="964691" y="2578607"/>
            <a:ext cx="4598035" cy="2070100"/>
          </a:xfrm>
          <a:prstGeom prst="rect">
            <a:avLst/>
          </a:prstGeom>
          <a:solidFill>
            <a:srgbClr val="5B9BD4"/>
          </a:solidFill>
          <a:ln w="12175" cap="flat" cmpd="sng">
            <a:solidFill>
              <a:srgbClr val="417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5460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74065" marR="117475" lvl="0" indent="-648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do 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Russian teenagers </a:t>
            </a: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earn their money?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6883907" y="2578607"/>
            <a:ext cx="4343400" cy="2070100"/>
          </a:xfrm>
          <a:prstGeom prst="rect">
            <a:avLst/>
          </a:prstGeom>
          <a:solidFill>
            <a:srgbClr val="5B9BD4"/>
          </a:solidFill>
          <a:ln w="12175" cap="flat" cmpd="sng">
            <a:solidFill>
              <a:srgbClr val="417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19725" rIns="0" bIns="0" anchor="t" anchorCtr="0">
            <a:spAutoFit/>
          </a:bodyPr>
          <a:lstStyle/>
          <a:p>
            <a:pPr marL="127635" marR="118745" lvl="0" indent="499745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earn my pocket money by babysitting.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5747003" y="4876800"/>
            <a:ext cx="914400" cy="914400"/>
          </a:xfrm>
          <a:prstGeom prst="rect">
            <a:avLst/>
          </a:prstGeom>
          <a:solidFill>
            <a:srgbClr val="5B9BD4"/>
          </a:solidFill>
          <a:ln w="12175" cap="flat" cmpd="sng">
            <a:solidFill>
              <a:srgbClr val="417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275" rIns="0" bIns="0" anchor="t" anchorCtr="0">
            <a:spAutoFit/>
          </a:bodyPr>
          <a:lstStyle/>
          <a:p>
            <a:pPr marL="9842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71717"/>
                </a:solidFill>
                <a:latin typeface="Calibri"/>
                <a:ea typeface="Calibri"/>
                <a:cs typeface="Calibri"/>
                <a:sym typeface="Calibri"/>
              </a:rPr>
              <a:t>(+-)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5650991" y="3630167"/>
            <a:ext cx="1104900" cy="173990"/>
          </a:xfrm>
          <a:custGeom>
            <a:avLst/>
            <a:gdLst/>
            <a:ahLst/>
            <a:cxnLst/>
            <a:rect l="l" t="t" r="r" b="b"/>
            <a:pathLst>
              <a:path w="1104900" h="173989" extrusionOk="0">
                <a:moveTo>
                  <a:pt x="931163" y="0"/>
                </a:moveTo>
                <a:lnTo>
                  <a:pt x="931163" y="173735"/>
                </a:lnTo>
                <a:lnTo>
                  <a:pt x="1046988" y="115823"/>
                </a:lnTo>
                <a:lnTo>
                  <a:pt x="960119" y="115823"/>
                </a:lnTo>
                <a:lnTo>
                  <a:pt x="960119" y="57911"/>
                </a:lnTo>
                <a:lnTo>
                  <a:pt x="1046988" y="57911"/>
                </a:lnTo>
                <a:lnTo>
                  <a:pt x="931163" y="0"/>
                </a:lnTo>
                <a:close/>
              </a:path>
              <a:path w="1104900" h="173989" extrusionOk="0">
                <a:moveTo>
                  <a:pt x="931163" y="57911"/>
                </a:moveTo>
                <a:lnTo>
                  <a:pt x="0" y="57911"/>
                </a:lnTo>
                <a:lnTo>
                  <a:pt x="0" y="115823"/>
                </a:lnTo>
                <a:lnTo>
                  <a:pt x="931163" y="115823"/>
                </a:lnTo>
                <a:lnTo>
                  <a:pt x="931163" y="57911"/>
                </a:lnTo>
                <a:close/>
              </a:path>
              <a:path w="1104900" h="173989" extrusionOk="0">
                <a:moveTo>
                  <a:pt x="1046988" y="57911"/>
                </a:moveTo>
                <a:lnTo>
                  <a:pt x="960119" y="57911"/>
                </a:lnTo>
                <a:lnTo>
                  <a:pt x="960119" y="115823"/>
                </a:lnTo>
                <a:lnTo>
                  <a:pt x="1046988" y="115823"/>
                </a:lnTo>
                <a:lnTo>
                  <a:pt x="1104900" y="86867"/>
                </a:lnTo>
                <a:lnTo>
                  <a:pt x="1046988" y="57911"/>
                </a:lnTo>
                <a:close/>
              </a:path>
            </a:pathLst>
          </a:custGeom>
          <a:solidFill>
            <a:srgbClr val="5B9BD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/>
        </p:nvSpPr>
        <p:spPr>
          <a:xfrm>
            <a:off x="2123694" y="346913"/>
            <a:ext cx="9473565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РКЗ и владение тематическим содержанием речи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383540" y="1147063"/>
            <a:ext cx="11198860" cy="282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7399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При оценивании выполнения заданий по</a:t>
            </a:r>
            <a:endParaRPr/>
          </a:p>
          <a:p>
            <a:pPr marL="12700" marR="5080" lvl="0" indent="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критерию «Решение коммуникативной задачи» следует обращать особое внимание на то, в какой степени участник экзамена </a:t>
            </a:r>
            <a:r>
              <a:rPr lang="en-US" b="1" u="sng">
                <a:latin typeface="Calibri"/>
                <a:ea typeface="Calibri"/>
                <a:cs typeface="Calibri"/>
                <a:sym typeface="Calibri"/>
              </a:rPr>
              <a:t>владеет тематическим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u="sng">
                <a:latin typeface="Calibri"/>
                <a:ea typeface="Calibri"/>
                <a:cs typeface="Calibri"/>
                <a:sym typeface="Calibri"/>
              </a:rPr>
              <a:t>содержанием речи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383540" y="4017390"/>
            <a:ext cx="11297285" cy="173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Этот фактор определяет содержательную сторону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8000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речи в целом и содержание ответного письма другу в рамках задания 35 в частности.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931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Проблемы и дефициты</a:t>
            </a: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383540" y="1088542"/>
            <a:ext cx="7805420" cy="156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775" rIns="0" bIns="0" anchor="t" anchorCtr="0">
            <a:spAutoFit/>
          </a:bodyPr>
          <a:lstStyle/>
          <a:p>
            <a:pPr marL="372110" lvl="0" indent="-3594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Недостаточное внимание к российской тематике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72110" lvl="0" indent="-35941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1F5F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Дефицит социокультурных знаний и умений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71475" lvl="0" indent="-358775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001F5F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Несформированность компенсаторных умений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308" y="3086100"/>
            <a:ext cx="3390900" cy="309067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/>
        </p:nvSpPr>
        <p:spPr>
          <a:xfrm>
            <a:off x="9418319" y="1016508"/>
            <a:ext cx="1935480" cy="2870200"/>
          </a:xfrm>
          <a:prstGeom prst="rect">
            <a:avLst/>
          </a:prstGeom>
          <a:solidFill>
            <a:srgbClr val="FFE699"/>
          </a:solidFill>
          <a:ln w="12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73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125" marR="356870" lvl="0" indent="774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A.	Pyshkin Kapitanskaya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625475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Dochka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19"/>
          <p:cNvGrpSpPr/>
          <p:nvPr/>
        </p:nvGrpSpPr>
        <p:grpSpPr>
          <a:xfrm>
            <a:off x="6096000" y="3086100"/>
            <a:ext cx="2199640" cy="2871470"/>
            <a:chOff x="6096000" y="3086100"/>
            <a:chExt cx="2199640" cy="2871470"/>
          </a:xfrm>
        </p:grpSpPr>
        <p:sp>
          <p:nvSpPr>
            <p:cNvPr id="128" name="Google Shape;128;p19"/>
            <p:cNvSpPr/>
            <p:nvPr/>
          </p:nvSpPr>
          <p:spPr>
            <a:xfrm>
              <a:off x="6096000" y="3086100"/>
              <a:ext cx="2199640" cy="2871470"/>
            </a:xfrm>
            <a:custGeom>
              <a:avLst/>
              <a:gdLst/>
              <a:ahLst/>
              <a:cxnLst/>
              <a:rect l="l" t="t" r="r" b="b"/>
              <a:pathLst>
                <a:path w="2199640" h="2871470" extrusionOk="0">
                  <a:moveTo>
                    <a:pt x="2199131" y="0"/>
                  </a:moveTo>
                  <a:lnTo>
                    <a:pt x="0" y="0"/>
                  </a:lnTo>
                  <a:lnTo>
                    <a:pt x="0" y="2871216"/>
                  </a:lnTo>
                  <a:lnTo>
                    <a:pt x="2199131" y="2871216"/>
                  </a:lnTo>
                  <a:lnTo>
                    <a:pt x="2199131" y="0"/>
                  </a:lnTo>
                  <a:close/>
                </a:path>
              </a:pathLst>
            </a:custGeom>
            <a:solidFill>
              <a:srgbClr val="F8CAA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29" name="Google Shape;129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98336" y="4128516"/>
              <a:ext cx="739902" cy="564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02195" y="4128516"/>
              <a:ext cx="998981" cy="564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71843" y="4433316"/>
              <a:ext cx="1655826" cy="5646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19"/>
          <p:cNvSpPr txBox="1"/>
          <p:nvPr/>
        </p:nvSpPr>
        <p:spPr>
          <a:xfrm>
            <a:off x="6096000" y="3086100"/>
            <a:ext cx="2199640" cy="2871470"/>
          </a:xfrm>
          <a:prstGeom prst="rect">
            <a:avLst/>
          </a:prstGeom>
          <a:noFill/>
          <a:ln w="12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0055" marR="431165" lvl="0" indent="1263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Lev Tolstoi War @ Piece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2123694" y="346913"/>
            <a:ext cx="9473565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РКЗ и владение тематическим содержанием речи</a:t>
            </a:r>
            <a:endParaRPr sz="3600"/>
          </a:p>
        </p:txBody>
      </p:sp>
      <p:sp>
        <p:nvSpPr>
          <p:cNvPr id="138" name="Google Shape;138;p20"/>
          <p:cNvSpPr txBox="1"/>
          <p:nvPr/>
        </p:nvSpPr>
        <p:spPr>
          <a:xfrm>
            <a:off x="383540" y="954481"/>
            <a:ext cx="11372850" cy="511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828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ФОП ООО, п. 136.2.4.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2083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«Построение программы по иностранному (английскому) языку имеет нелинейный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3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характер и основано на концентрическом принципе. В каждом классе даются новые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3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элементы содержания и определяются новые требования. В процессе обучения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3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освоенные на определённом этапе грамматические формы и конструкции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3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повторяются и закрепляются на новом лексическом материале и расширяющемся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тематическом содержании речи» 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195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Так, например, изучение темы праздников (семейных и национальных) начинается ещё в начальной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школе. Уже во 2 классе в тематическом содержании речи обозначена тема «Праздники родной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страны и страны/стран изучаемого языка (Новый год, Рождество)». В 3 классе в рубрике 157.7.1.1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«Мир моего “я”» вводится тема «Мой день рождения», при этом в рубрике 157.8.1.4 «Родная страна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и страны изучаемого языка» появляется тема «Праздники родной страны и страны/стран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изучаемого языка». В 4 классе продолжается изучение темы «Праздники родной страны и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страны/стран изучаемого языка». В 5 классе происходит закрепление материала начальной школы с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некоторым расширением лексики, в тематическом содержании речи мы находим следующее: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«Семейные праздники: день рождения, Новый год». Параллельно с этим изучается тема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«Национальные праздники» в рамках рубрики «Родная страна и страна (страны) изучаемого языка»,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и данная тема присутствует в тематическом содержании речи по 9 класс включительно. Таким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образом</a:t>
            </a:r>
            <a:r>
              <a:rPr lang="en-US" sz="2000" i="1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 у выпускников 9 класса должны сформироваться чёткие представления и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marR="1087120" lvl="0" indent="0" algn="l" rtl="0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 i="1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соответствующий репертуар языковых средств для письменных и устных высказываний</a:t>
            </a:r>
            <a:r>
              <a:rPr lang="en-US" sz="20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 о праздновании Нового года как семейного и национального праздника.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2123694" y="206755"/>
            <a:ext cx="9373235" cy="173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75" rIns="0" bIns="0" anchor="t" anchorCtr="0">
            <a:spAutoFit/>
          </a:bodyPr>
          <a:lstStyle/>
          <a:p>
            <a:pPr marL="12700" marR="508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РКЗ: Владение тематическим содержанием речи: ответы на вопросы друга: дефициты в тематическом содержании речи </a:t>
            </a:r>
            <a:r>
              <a:rPr lang="en-US">
                <a:solidFill>
                  <a:srgbClr val="C00000"/>
                </a:solidFill>
              </a:rPr>
              <a:t>НОВОЕ!</a:t>
            </a:r>
            <a:endParaRPr/>
          </a:p>
        </p:txBody>
      </p:sp>
      <p:sp>
        <p:nvSpPr>
          <p:cNvPr id="144" name="Google Shape;144;p21"/>
          <p:cNvSpPr txBox="1"/>
          <p:nvPr/>
        </p:nvSpPr>
        <p:spPr>
          <a:xfrm>
            <a:off x="383540" y="1845691"/>
            <a:ext cx="11387455" cy="410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075" rIns="0" bIns="0" anchor="t" anchorCtr="0">
            <a:spAutoFit/>
          </a:bodyPr>
          <a:lstStyle/>
          <a:p>
            <a:pPr marL="12700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Вопрос друга по переписке: </a:t>
            </a:r>
            <a:r>
              <a:rPr lang="en-US" sz="2600" i="1">
                <a:latin typeface="Calibri"/>
                <a:ea typeface="Calibri"/>
                <a:cs typeface="Calibri"/>
                <a:sym typeface="Calibri"/>
              </a:rPr>
              <a:t>Есть ли в России животные, находящиеся на грани исчезновения, и если – да, то какие?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12700" marR="120650" lvl="0" indent="0" algn="l" rtl="0">
              <a:lnSpc>
                <a:spcPct val="96153"/>
              </a:lnSpc>
              <a:spcBef>
                <a:spcPts val="975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Ответ 1: Я не знаю, есть ли такие виды животных в России. </a:t>
            </a:r>
            <a:r>
              <a:rPr lang="en-US" sz="2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 Аспект не раскрыт </a:t>
            </a: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(темы «Флора и фауна», «Проблемы экологии», «Защита окружающей среды»).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12700" marR="136525" lvl="0" indent="0" algn="l" rtl="0">
              <a:lnSpc>
                <a:spcPct val="80000"/>
              </a:lnSpc>
              <a:spcBef>
                <a:spcPts val="1025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Ответ 2: В России нет таких видов животных. – </a:t>
            </a:r>
            <a:r>
              <a:rPr lang="en-US" sz="2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Аспект не раскрыт </a:t>
            </a: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(темы «Флора и фауна», «Проблемы экологии», «Защита окружающей среды»).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12700" marR="120650" lvl="0" indent="0" algn="l" rtl="0">
              <a:lnSpc>
                <a:spcPct val="96153"/>
              </a:lnSpc>
              <a:spcBef>
                <a:spcPts val="975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Ответ 3: В России есть такие виды животных: кролик, лиса. – </a:t>
            </a:r>
            <a:r>
              <a:rPr lang="en-US" sz="2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Аспект не раскрыт </a:t>
            </a: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(темы «Флора и фауна», «Проблемы экологии», «Защита окружающей среды»).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12700" marR="671195" lvl="0" indent="0" algn="l" rtl="0">
              <a:lnSpc>
                <a:spcPct val="80000"/>
              </a:lnSpc>
              <a:spcBef>
                <a:spcPts val="101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Ответ 4: В России есть такие виды животных: тигр, кролик, лиса. – </a:t>
            </a:r>
            <a:r>
              <a:rPr lang="en-US" sz="26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Аспект раскрыт неточно</a:t>
            </a: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: фактические ошибки (темы «Флора и фауна», «Проблемы экологии», «Защита окружающей среды»)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383540" y="1101344"/>
            <a:ext cx="10972800" cy="468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383540" y="1101344"/>
            <a:ext cx="10972800" cy="468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383540" y="1101344"/>
            <a:ext cx="10972800" cy="468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383540" y="1101344"/>
            <a:ext cx="10972800" cy="468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931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F4E79"/>
                </a:solidFill>
              </a:rPr>
              <a:t>ОСНОВНЫЕ ДОКУМЕНТЫ</a:t>
            </a:r>
            <a:endParaRPr/>
          </a:p>
        </p:txBody>
      </p:sp>
      <p:pic>
        <p:nvPicPr>
          <p:cNvPr id="52" name="Google Shape;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016508"/>
            <a:ext cx="11023092" cy="5475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body" idx="1"/>
          </p:nvPr>
        </p:nvSpPr>
        <p:spPr>
          <a:xfrm>
            <a:off x="383540" y="1101344"/>
            <a:ext cx="10972800" cy="468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body" idx="1"/>
          </p:nvPr>
        </p:nvSpPr>
        <p:spPr>
          <a:xfrm>
            <a:off x="383540" y="1101344"/>
            <a:ext cx="10972800" cy="468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body" idx="1"/>
          </p:nvPr>
        </p:nvSpPr>
        <p:spPr>
          <a:xfrm>
            <a:off x="383540" y="1101344"/>
            <a:ext cx="10972800" cy="468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body" idx="1"/>
          </p:nvPr>
        </p:nvSpPr>
        <p:spPr>
          <a:xfrm>
            <a:off x="383540" y="1101344"/>
            <a:ext cx="10972800" cy="468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1"/>
          </p:nvPr>
        </p:nvSpPr>
        <p:spPr>
          <a:xfrm>
            <a:off x="383540" y="1101344"/>
            <a:ext cx="10972800" cy="468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1"/>
          </p:nvPr>
        </p:nvSpPr>
        <p:spPr>
          <a:xfrm>
            <a:off x="383540" y="1101344"/>
            <a:ext cx="10972800" cy="468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2123694" y="36322"/>
            <a:ext cx="9421495" cy="118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75" rIns="0" bIns="0" anchor="t" anchorCtr="0">
            <a:spAutoFit/>
          </a:bodyPr>
          <a:lstStyle/>
          <a:p>
            <a:pPr marL="12700" marR="508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Владение тематическим содержанием речи: ответы на вопросы друга</a:t>
            </a:r>
            <a:endParaRPr/>
          </a:p>
        </p:txBody>
      </p:sp>
      <p:sp>
        <p:nvSpPr>
          <p:cNvPr id="210" name="Google Shape;210;p32"/>
          <p:cNvSpPr txBox="1"/>
          <p:nvPr/>
        </p:nvSpPr>
        <p:spPr>
          <a:xfrm>
            <a:off x="371043" y="1076093"/>
            <a:ext cx="10995660" cy="1049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РКЗ: </a:t>
            </a:r>
            <a:r>
              <a:rPr lang="en-US" sz="28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неполный/неточный ответ </a:t>
            </a: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на вопросы друга: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1. Наличие в ответе </a:t>
            </a:r>
            <a:r>
              <a:rPr lang="en-US" sz="28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фактической ошибки </a:t>
            </a: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делает этот ответ неточным, в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6555993" y="2058161"/>
            <a:ext cx="3872229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±	</a:t>
            </a:r>
            <a:r>
              <a:rPr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при отсутствии других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2"/>
          <p:cNvSpPr txBox="1"/>
          <p:nvPr/>
        </p:nvSpPr>
        <p:spPr>
          <a:xfrm>
            <a:off x="371043" y="2058161"/>
            <a:ext cx="5965825" cy="2369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0" anchor="t" anchorCtr="0">
            <a:spAutoFit/>
          </a:bodyPr>
          <a:lstStyle/>
          <a:p>
            <a:pPr marL="12700" marR="5080" lvl="0" indent="0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дополнительной схеме по РКЗ ставится </a:t>
            </a:r>
            <a:r>
              <a:rPr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содержательных ошибок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НО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«Алексей Сергеевич Пушкин»,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«поэт Лев Николаевич Толстой»,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2"/>
          <p:cNvSpPr txBox="1"/>
          <p:nvPr/>
        </p:nvSpPr>
        <p:spPr>
          <a:xfrm>
            <a:off x="371043" y="4486402"/>
            <a:ext cx="11210925" cy="211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0" anchor="t" anchorCtr="0">
            <a:spAutoFit/>
          </a:bodyPr>
          <a:lstStyle/>
          <a:p>
            <a:pPr marL="12700" marR="5080" lvl="0" indent="0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«роман «Евгений Онегин» Сергея Есенина» – это не просто факт. ошибки, а серьезные пробелы во владении тематическим содержании речи,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66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поэтому </a:t>
            </a: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аспект не раскрыт</a:t>
            </a: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marR="556260" lvl="0" indent="0" algn="l" rtl="0">
              <a:lnSpc>
                <a:spcPct val="107857"/>
              </a:lnSpc>
              <a:spcBef>
                <a:spcPts val="104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2. Вопрос состоит из двух частей, если дан </a:t>
            </a:r>
            <a:r>
              <a:rPr lang="en-US" sz="28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ответ только на одну часть вопроса</a:t>
            </a: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 ставится </a:t>
            </a:r>
            <a:r>
              <a:rPr lang="en-US" sz="28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±</a:t>
            </a: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2123694" y="100329"/>
            <a:ext cx="8481695" cy="106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4275" rIns="0" bIns="0" anchor="t" anchorCtr="0">
            <a:spAutoFit/>
          </a:bodyPr>
          <a:lstStyle/>
          <a:p>
            <a:pPr marL="12700" marR="5080" lvl="0" indent="0" algn="l" rtl="0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Владение тематическим содержанием речи: ответы на вопросы друга</a:t>
            </a:r>
            <a:endParaRPr sz="3600"/>
          </a:p>
        </p:txBody>
      </p:sp>
      <p:sp>
        <p:nvSpPr>
          <p:cNvPr id="219" name="Google Shape;219;p33"/>
          <p:cNvSpPr txBox="1"/>
          <p:nvPr/>
        </p:nvSpPr>
        <p:spPr>
          <a:xfrm>
            <a:off x="383540" y="1111402"/>
            <a:ext cx="11242675" cy="467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7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Для успешного выполнения задания </a:t>
            </a:r>
            <a:r>
              <a:rPr lang="en-US" sz="2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ВАЖНО </a:t>
            </a:r>
            <a:r>
              <a:rPr lang="en-US" sz="22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владение самой </a:t>
            </a:r>
            <a:r>
              <a:rPr lang="en-US" sz="2200" b="1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темой</a:t>
            </a:r>
            <a:r>
              <a:rPr lang="en-US" sz="22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 её </a:t>
            </a:r>
            <a:r>
              <a:rPr lang="en-US" sz="2200" b="1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фактологией</a:t>
            </a:r>
            <a:r>
              <a:rPr lang="en-US" sz="22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2045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Тематическое содержание речи подробно расписано по классам (годам обучения) в ФОП и в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обобщённой форме представлено в кодификаторе ОГЭ. На практике это означает, что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если в кодификаторе ОГЭ в полном соответствии со школьной программой (ФОП) указано: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«Выдающиеся люди родной страны и страны (стран) изучаемого языка, их вклад в науку и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мировую культуру: государственные деятели, учёные, писатели, поэты, художники,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музыканты, спортсмены», то участник экзамена не вправе заявить: «Я не знаю никаких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marR="61341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российских спортсменов». Подобное заявление означает, что он не овладел школьной программой.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В целом краткие отрицательные ответы на вопросы друга по переписке: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«Я не знаю»,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«У меня нет любимого писателя»,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«Я не занимаюсь спортом»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2045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без какого-либо продолжения, развития могут произвести негативное впечатление: друг по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marR="246379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переписке подумает, что его вопросы российскому другу неинтересны, их переписка теряет смысл.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>
            <a:spLocks noGrp="1"/>
          </p:cNvSpPr>
          <p:nvPr>
            <p:ph type="title"/>
          </p:nvPr>
        </p:nvSpPr>
        <p:spPr>
          <a:xfrm>
            <a:off x="2123694" y="100329"/>
            <a:ext cx="8481695" cy="106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4275" rIns="0" bIns="0" anchor="t" anchorCtr="0">
            <a:spAutoFit/>
          </a:bodyPr>
          <a:lstStyle/>
          <a:p>
            <a:pPr marL="12700" marR="5080" lvl="0" indent="0" algn="l" rtl="0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Владение тематическим содержанием речи: ответы на вопросы друга</a:t>
            </a:r>
            <a:endParaRPr sz="3600"/>
          </a:p>
        </p:txBody>
      </p:sp>
      <p:sp>
        <p:nvSpPr>
          <p:cNvPr id="225" name="Google Shape;225;p34"/>
          <p:cNvSpPr txBox="1"/>
          <p:nvPr/>
        </p:nvSpPr>
        <p:spPr>
          <a:xfrm>
            <a:off x="726440" y="1303934"/>
            <a:ext cx="10416540" cy="48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1116330" lvl="0" indent="0" algn="l" rtl="0">
              <a:lnSpc>
                <a:spcPct val="120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4536A"/>
                </a:solidFill>
                <a:latin typeface="Calibri"/>
                <a:ea typeface="Calibri"/>
                <a:cs typeface="Calibri"/>
                <a:sym typeface="Calibri"/>
              </a:rPr>
              <a:t>Вопрос друга по переписке – «Кто твой любимый писатель?» </a:t>
            </a: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Ответ 1: У меня нет любимого писателя.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7857"/>
              </a:lnSpc>
              <a:spcBef>
                <a:spcPts val="104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Ответ 2: У меня нет любимого писателя, но я с удовольствием читаю русских классиков / научную фантастику.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marR="1433195" lvl="0" indent="0" algn="l" rtl="0">
              <a:lnSpc>
                <a:spcPct val="119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4536A"/>
                </a:solidFill>
                <a:latin typeface="Calibri"/>
                <a:ea typeface="Calibri"/>
                <a:cs typeface="Calibri"/>
                <a:sym typeface="Calibri"/>
              </a:rPr>
              <a:t>Вопрос друга по переписке: «Каковы твои планы на лето?» </a:t>
            </a: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Ответ 1: «Я не знаю»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Ответ 2: «Я не знаю, что буду делать летом».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marR="556895" lvl="0" indent="0" algn="l" rtl="0">
              <a:lnSpc>
                <a:spcPct val="108214"/>
              </a:lnSpc>
              <a:spcBef>
                <a:spcPts val="105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Ответ 3: «Я не знаю, что буду делать летом. Может быть, поеду в летний спортивный лагерь».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>
            <a:spLocks noGrp="1"/>
          </p:cNvSpPr>
          <p:nvPr>
            <p:ph type="title"/>
          </p:nvPr>
        </p:nvSpPr>
        <p:spPr>
          <a:xfrm>
            <a:off x="2123694" y="100329"/>
            <a:ext cx="8481695" cy="106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4275" rIns="0" bIns="0" anchor="t" anchorCtr="0">
            <a:spAutoFit/>
          </a:bodyPr>
          <a:lstStyle/>
          <a:p>
            <a:pPr marL="12700" marR="5080" lvl="0" indent="0" algn="l" rtl="0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Владение тематическим содержанием речи: ответы на вопросы друга</a:t>
            </a:r>
            <a:endParaRPr sz="3600"/>
          </a:p>
        </p:txBody>
      </p:sp>
      <p:sp>
        <p:nvSpPr>
          <p:cNvPr id="231" name="Google Shape;231;p35"/>
          <p:cNvSpPr txBox="1"/>
          <p:nvPr/>
        </p:nvSpPr>
        <p:spPr>
          <a:xfrm>
            <a:off x="726440" y="1316550"/>
            <a:ext cx="10737215" cy="503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9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4536A"/>
                </a:solidFill>
                <a:latin typeface="Calibri"/>
                <a:ea typeface="Calibri"/>
                <a:cs typeface="Calibri"/>
                <a:sym typeface="Calibri"/>
              </a:rPr>
              <a:t>Вопрос друга по переписке – «Кто твой любимый писатель?»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12700" marR="376555" lvl="0" indent="0" algn="l" rtl="0">
              <a:lnSpc>
                <a:spcPct val="96153"/>
              </a:lnSpc>
              <a:spcBef>
                <a:spcPts val="975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Ответ 1: У меня нет любимого писателя. – </a:t>
            </a:r>
            <a:r>
              <a:rPr lang="en-US" sz="2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Аспект не раскрыт </a:t>
            </a: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(не освоены темы «Любимая книга», «Чтение в жизни подростков»).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12700" marR="1057275" lvl="0" indent="0" algn="l" rtl="0">
              <a:lnSpc>
                <a:spcPct val="96153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Ответ 2: У меня нет любимого писателя, но я с удовольствием читаю русских классиков / научную фантастику. – </a:t>
            </a:r>
            <a:r>
              <a:rPr lang="en-US" sz="2600">
                <a:solidFill>
                  <a:srgbClr val="538235"/>
                </a:solidFill>
                <a:latin typeface="Calibri"/>
                <a:ea typeface="Calibri"/>
                <a:cs typeface="Calibri"/>
                <a:sym typeface="Calibri"/>
              </a:rPr>
              <a:t>Аспект раскрыт.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4536A"/>
                </a:solidFill>
                <a:latin typeface="Calibri"/>
                <a:ea typeface="Calibri"/>
                <a:cs typeface="Calibri"/>
                <a:sym typeface="Calibri"/>
              </a:rPr>
              <a:t>Вопрос друга по переписке: «Каковы твои планы на лето?</a:t>
            </a: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96153"/>
              </a:lnSpc>
              <a:spcBef>
                <a:spcPts val="975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Ответ 1: «Я не знаю» – </a:t>
            </a:r>
            <a:r>
              <a:rPr lang="en-US" sz="2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Аспект не раскрыт</a:t>
            </a: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 в дополнительной схеме ставится минус </a:t>
            </a:r>
            <a:r>
              <a:rPr lang="en-US" sz="2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(–)</a:t>
            </a: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12700" marR="419100" lvl="0" indent="0" algn="l" rtl="0">
              <a:lnSpc>
                <a:spcPct val="96153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Ответ 2: «Я не знаю, что буду делать летом». - </a:t>
            </a:r>
            <a:r>
              <a:rPr lang="en-US" sz="26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Аспект раскрыт неполно</a:t>
            </a: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 в дополнительной схеме ставится плюс-минус </a:t>
            </a:r>
            <a:r>
              <a:rPr lang="en-US" sz="26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(±)</a:t>
            </a: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12700" marR="387985" lvl="0" indent="0" algn="l" rtl="0">
              <a:lnSpc>
                <a:spcPct val="80000"/>
              </a:lnSpc>
              <a:spcBef>
                <a:spcPts val="1015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Ответ 3: «Я не знаю, что буду делать летом. Может быть, поеду в летний спортивный лагерь». – </a:t>
            </a:r>
            <a:r>
              <a:rPr lang="en-US" sz="2600">
                <a:solidFill>
                  <a:srgbClr val="538235"/>
                </a:solidFill>
                <a:latin typeface="Calibri"/>
                <a:ea typeface="Calibri"/>
                <a:cs typeface="Calibri"/>
                <a:sym typeface="Calibri"/>
              </a:rPr>
              <a:t>Аспект раскрыт</a:t>
            </a: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 в дополнительной схеме ставится плюс </a:t>
            </a:r>
            <a:r>
              <a:rPr lang="en-US" sz="2600">
                <a:solidFill>
                  <a:srgbClr val="538235"/>
                </a:solidFill>
                <a:latin typeface="Calibri"/>
                <a:ea typeface="Calibri"/>
                <a:cs typeface="Calibri"/>
                <a:sym typeface="Calibri"/>
              </a:rPr>
              <a:t>(+)</a:t>
            </a: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470530" y="310337"/>
            <a:ext cx="900112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Задание 35 – личное электронное письмо</a:t>
            </a:r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383540" y="1101344"/>
            <a:ext cx="10972800" cy="468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0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См. Кодификатор ОГЭ (ФОП)</a:t>
            </a:r>
            <a:endParaRPr sz="2400"/>
          </a:p>
          <a:p>
            <a:pPr marL="12700" marR="45085" lvl="0" indent="0" algn="l" rtl="0">
              <a:lnSpc>
                <a:spcPct val="80000"/>
              </a:lnSpc>
              <a:spcBef>
                <a:spcPts val="994"/>
              </a:spcBef>
              <a:spcAft>
                <a:spcPts val="0"/>
              </a:spcAft>
              <a:buNone/>
            </a:pPr>
            <a:r>
              <a:rPr lang="en-US" sz="2400"/>
              <a:t>Продуктивное задание, позволяющее проверить следующие предметные умения и навыки:</a:t>
            </a:r>
            <a:endParaRPr sz="2400"/>
          </a:p>
          <a:p>
            <a:pPr marL="251459" lvl="0" indent="-243204" algn="l" rtl="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>
                <a:srgbClr val="001F5F"/>
              </a:buClr>
              <a:buSzPts val="2300"/>
              <a:buFont typeface="Noto Sans Symbols"/>
              <a:buChar char="✔"/>
            </a:pPr>
            <a:r>
              <a:rPr lang="en-US" sz="2400"/>
              <a:t>сообщать краткие сведения о себе;</a:t>
            </a:r>
            <a:endParaRPr sz="2400"/>
          </a:p>
          <a:p>
            <a:pPr marL="251459" lvl="0" indent="-243204" algn="l" rtl="0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>
                <a:srgbClr val="001F5F"/>
              </a:buClr>
              <a:buSzPts val="2300"/>
              <a:buFont typeface="Noto Sans Symbols"/>
              <a:buChar char="✔"/>
            </a:pPr>
            <a:r>
              <a:rPr lang="en-US" sz="2400"/>
              <a:t>излагать различные события;</a:t>
            </a:r>
            <a:endParaRPr sz="2400"/>
          </a:p>
          <a:p>
            <a:pPr marL="251459" lvl="0" indent="-243204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1F5F"/>
              </a:buClr>
              <a:buSzPts val="2300"/>
              <a:buFont typeface="Noto Sans Symbols"/>
              <a:buChar char="✔"/>
            </a:pPr>
            <a:r>
              <a:rPr lang="en-US" sz="2400"/>
              <a:t>делиться впечатлениями;</a:t>
            </a:r>
            <a:endParaRPr sz="2400"/>
          </a:p>
          <a:p>
            <a:pPr marL="251459" lvl="0" indent="-243204" algn="l" rtl="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>
                <a:srgbClr val="001F5F"/>
              </a:buClr>
              <a:buSzPts val="2300"/>
              <a:buFont typeface="Noto Sans Symbols"/>
              <a:buChar char="✔"/>
            </a:pPr>
            <a:r>
              <a:rPr lang="en-US" sz="2400"/>
              <a:t>выражать благодарность, извинение, просьбу;</a:t>
            </a:r>
            <a:endParaRPr sz="2400"/>
          </a:p>
          <a:p>
            <a:pPr marL="251459" lvl="0" indent="-243204" algn="l" rtl="0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>
                <a:srgbClr val="001F5F"/>
              </a:buClr>
              <a:buSzPts val="2300"/>
              <a:buFont typeface="Noto Sans Symbols"/>
              <a:buChar char="✔"/>
            </a:pPr>
            <a:r>
              <a:rPr lang="en-US" sz="2400" i="1">
                <a:latin typeface="Calibri"/>
                <a:ea typeface="Calibri"/>
                <a:cs typeface="Calibri"/>
                <a:sym typeface="Calibri"/>
              </a:rPr>
              <a:t>запрашивать интересующую информацию;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41300" marR="5080" lvl="0" indent="-233045" algn="l" rtl="0">
              <a:lnSpc>
                <a:spcPct val="80000"/>
              </a:lnSpc>
              <a:spcBef>
                <a:spcPts val="994"/>
              </a:spcBef>
              <a:spcAft>
                <a:spcPts val="0"/>
              </a:spcAft>
              <a:buClr>
                <a:srgbClr val="001F5F"/>
              </a:buClr>
              <a:buSzPts val="2300"/>
              <a:buFont typeface="Noto Sans Symbols"/>
              <a:buChar char="✔"/>
            </a:pPr>
            <a:r>
              <a:rPr lang="en-US" sz="2400"/>
              <a:t>	оформлять обращение, завершающую фразу и подпись в соответствии с нормами неофициального общения, принятыми в стране (странах) изучаемого языка.</a:t>
            </a:r>
            <a:endParaRPr sz="2400"/>
          </a:p>
          <a:p>
            <a:pPr marL="12700" marR="325755" lvl="0" indent="0" algn="l" rtl="0">
              <a:lnSpc>
                <a:spcPct val="95833"/>
              </a:lnSpc>
              <a:spcBef>
                <a:spcPts val="994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</a:rPr>
              <a:t>А также проверить сформированность ряда УУД: познавательные универсальные учебные действия; регулятивные универсальные учебные действия.</a:t>
            </a: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>
            <a:spLocks noGrp="1"/>
          </p:cNvSpPr>
          <p:nvPr>
            <p:ph type="title"/>
          </p:nvPr>
        </p:nvSpPr>
        <p:spPr>
          <a:xfrm>
            <a:off x="2123694" y="36322"/>
            <a:ext cx="9421495" cy="118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75" rIns="0" bIns="0" anchor="t" anchorCtr="0">
            <a:spAutoFit/>
          </a:bodyPr>
          <a:lstStyle/>
          <a:p>
            <a:pPr marL="12700" marR="508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Владение тематическим содержанием речи: ответы на вопросы друга</a:t>
            </a:r>
            <a:endParaRPr/>
          </a:p>
        </p:txBody>
      </p:sp>
      <p:pic>
        <p:nvPicPr>
          <p:cNvPr id="237" name="Google Shape;23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191" y="1359408"/>
            <a:ext cx="11341608" cy="5231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931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РКЗ: российская тематика</a:t>
            </a:r>
            <a:endParaRPr/>
          </a:p>
        </p:txBody>
      </p:sp>
      <p:grpSp>
        <p:nvGrpSpPr>
          <p:cNvPr id="243" name="Google Shape;243;p37"/>
          <p:cNvGrpSpPr/>
          <p:nvPr/>
        </p:nvGrpSpPr>
        <p:grpSpPr>
          <a:xfrm>
            <a:off x="284988" y="1016508"/>
            <a:ext cx="11423903" cy="5676900"/>
            <a:chOff x="284988" y="1016508"/>
            <a:chExt cx="11423903" cy="5676900"/>
          </a:xfrm>
        </p:grpSpPr>
        <p:pic>
          <p:nvPicPr>
            <p:cNvPr id="244" name="Google Shape;244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4988" y="1421892"/>
              <a:ext cx="10078212" cy="52715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00699" y="1016508"/>
              <a:ext cx="6108192" cy="914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931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РКЗ: российская тематика</a:t>
            </a:r>
            <a:endParaRPr/>
          </a:p>
        </p:txBody>
      </p:sp>
      <p:grpSp>
        <p:nvGrpSpPr>
          <p:cNvPr id="251" name="Google Shape;251;p38"/>
          <p:cNvGrpSpPr/>
          <p:nvPr/>
        </p:nvGrpSpPr>
        <p:grpSpPr>
          <a:xfrm>
            <a:off x="1245108" y="1016508"/>
            <a:ext cx="10844783" cy="5475732"/>
            <a:chOff x="1245108" y="1016508"/>
            <a:chExt cx="10844783" cy="5475732"/>
          </a:xfrm>
        </p:grpSpPr>
        <p:pic>
          <p:nvPicPr>
            <p:cNvPr id="252" name="Google Shape;252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86499" y="1016508"/>
              <a:ext cx="5803392" cy="106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45108" y="2083308"/>
              <a:ext cx="8839200" cy="440893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 txBox="1">
            <a:spLocks noGrp="1"/>
          </p:cNvSpPr>
          <p:nvPr>
            <p:ph type="title"/>
          </p:nvPr>
        </p:nvSpPr>
        <p:spPr>
          <a:xfrm>
            <a:off x="1856994" y="383489"/>
            <a:ext cx="1008189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“Russian literature”: ответы на вопросы друга по переписке</a:t>
            </a:r>
            <a:endParaRPr sz="3200"/>
          </a:p>
        </p:txBody>
      </p:sp>
      <p:sp>
        <p:nvSpPr>
          <p:cNvPr id="259" name="Google Shape;259;p39"/>
          <p:cNvSpPr txBox="1"/>
          <p:nvPr/>
        </p:nvSpPr>
        <p:spPr>
          <a:xfrm>
            <a:off x="383540" y="992581"/>
            <a:ext cx="10655935" cy="721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13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Вопрос друга по переписке: </a:t>
            </a:r>
            <a:r>
              <a:rPr lang="en-US" sz="24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What book of Russian literature do you think a foreigner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13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should read first, and why?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667255"/>
            <a:ext cx="10591800" cy="4824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>
            <a:spLocks noGrp="1"/>
          </p:cNvSpPr>
          <p:nvPr>
            <p:ph type="title"/>
          </p:nvPr>
        </p:nvSpPr>
        <p:spPr>
          <a:xfrm>
            <a:off x="1895094" y="420065"/>
            <a:ext cx="8810625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“Russian literature”: ответы на вопросы друга по переписке</a:t>
            </a:r>
            <a:endParaRPr sz="2800"/>
          </a:p>
        </p:txBody>
      </p:sp>
      <p:sp>
        <p:nvSpPr>
          <p:cNvPr id="266" name="Google Shape;266;p40"/>
          <p:cNvSpPr txBox="1"/>
          <p:nvPr/>
        </p:nvSpPr>
        <p:spPr>
          <a:xfrm>
            <a:off x="383540" y="992581"/>
            <a:ext cx="10656570" cy="721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13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Вопрос друга по переписке: What book of Russian literature do you think a foreigner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13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should read first, and why?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769364"/>
            <a:ext cx="10744200" cy="472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1"/>
          <p:cNvSpPr txBox="1">
            <a:spLocks noGrp="1"/>
          </p:cNvSpPr>
          <p:nvPr>
            <p:ph type="title"/>
          </p:nvPr>
        </p:nvSpPr>
        <p:spPr>
          <a:xfrm>
            <a:off x="2123694" y="383489"/>
            <a:ext cx="84226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Как оценивать передачу русских имен в ответах?</a:t>
            </a:r>
            <a:endParaRPr sz="3200"/>
          </a:p>
        </p:txBody>
      </p:sp>
      <p:sp>
        <p:nvSpPr>
          <p:cNvPr id="273" name="Google Shape;273;p41"/>
          <p:cNvSpPr txBox="1"/>
          <p:nvPr/>
        </p:nvSpPr>
        <p:spPr>
          <a:xfrm>
            <a:off x="383540" y="897216"/>
            <a:ext cx="11269345" cy="565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8425" rIns="0" bIns="0" anchor="t" anchorCtr="0">
            <a:spAutoFit/>
          </a:bodyPr>
          <a:lstStyle/>
          <a:p>
            <a:pPr marL="1765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Передача антропонимов в переводе на другой язык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7857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Транскрипция — воспроизведение звуковой формы иноязычного слова. </a:t>
            </a:r>
            <a:r>
              <a:rPr lang="en-US" sz="28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Транслитерация </a:t>
            </a: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—воспроизведение его графической формы (буквенного состава).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13928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Должен ли выпускник владеть транскрипцией / транслитерацией / знать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marR="564515" lvl="0" indent="0" algn="l" rtl="0">
              <a:lnSpc>
                <a:spcPct val="108214"/>
              </a:lnSpc>
              <a:spcBef>
                <a:spcPts val="209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«официальный перевод» на английский язык имен писателей, поэтов, ученых, спортсменов и т.д. и т.п.?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НЕТ!!!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НО он ДОЛЖЕН обеспечить УЗНАВАЕМОСТЬ этих имен!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marR="3657600" lvl="0" indent="0" algn="l" rtl="0">
              <a:lnSpc>
                <a:spcPct val="1196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 противном случае коммуникация не состоится… Есенин – </a:t>
            </a:r>
            <a:r>
              <a:rPr lang="en-US" sz="2800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Esenin – Yesenin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Пушкин – </a:t>
            </a: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НЕ	</a:t>
            </a: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Pyshkin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931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РКЗ: российская тематика</a:t>
            </a:r>
            <a:endParaRPr/>
          </a:p>
        </p:txBody>
      </p:sp>
      <p:grpSp>
        <p:nvGrpSpPr>
          <p:cNvPr id="279" name="Google Shape;279;p42"/>
          <p:cNvGrpSpPr/>
          <p:nvPr/>
        </p:nvGrpSpPr>
        <p:grpSpPr>
          <a:xfrm>
            <a:off x="202692" y="932688"/>
            <a:ext cx="11786614" cy="5658612"/>
            <a:chOff x="202692" y="932688"/>
            <a:chExt cx="11786614" cy="5658612"/>
          </a:xfrm>
        </p:grpSpPr>
        <p:pic>
          <p:nvPicPr>
            <p:cNvPr id="280" name="Google Shape;280;p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2692" y="1267968"/>
              <a:ext cx="6807708" cy="53233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4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88507" y="932688"/>
              <a:ext cx="6400799" cy="89306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3"/>
          <p:cNvSpPr txBox="1">
            <a:spLocks noGrp="1"/>
          </p:cNvSpPr>
          <p:nvPr>
            <p:ph type="ctrTitle"/>
          </p:nvPr>
        </p:nvSpPr>
        <p:spPr>
          <a:xfrm>
            <a:off x="2123694" y="310337"/>
            <a:ext cx="874522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РКЗ: российская тематика</a:t>
            </a:r>
            <a:endParaRPr/>
          </a:p>
        </p:txBody>
      </p:sp>
      <p:sp>
        <p:nvSpPr>
          <p:cNvPr id="287" name="Google Shape;287;p43"/>
          <p:cNvSpPr txBox="1"/>
          <p:nvPr/>
        </p:nvSpPr>
        <p:spPr>
          <a:xfrm>
            <a:off x="383540" y="1174496"/>
            <a:ext cx="10952480" cy="83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0" anchor="t" anchorCtr="0">
            <a:spAutoFit/>
          </a:bodyPr>
          <a:lstStyle/>
          <a:p>
            <a:pPr marL="12700" marR="5080" lvl="0" indent="0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Вопрос друга по переписке: </a:t>
            </a:r>
            <a:r>
              <a:rPr lang="en-US" sz="28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What kind of food do Russian people eat most often?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7923" y="1921764"/>
            <a:ext cx="9361932" cy="4319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4"/>
          <p:cNvSpPr txBox="1">
            <a:spLocks noGrp="1"/>
          </p:cNvSpPr>
          <p:nvPr>
            <p:ph type="ctrTitle"/>
          </p:nvPr>
        </p:nvSpPr>
        <p:spPr>
          <a:xfrm>
            <a:off x="2123694" y="310337"/>
            <a:ext cx="874522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РКЗ: российская тематика</a:t>
            </a:r>
            <a:endParaRPr/>
          </a:p>
        </p:txBody>
      </p:sp>
      <p:sp>
        <p:nvSpPr>
          <p:cNvPr id="294" name="Google Shape;294;p44"/>
          <p:cNvSpPr txBox="1"/>
          <p:nvPr/>
        </p:nvSpPr>
        <p:spPr>
          <a:xfrm>
            <a:off x="383540" y="1174496"/>
            <a:ext cx="10952480" cy="83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0" anchor="t" anchorCtr="0">
            <a:spAutoFit/>
          </a:bodyPr>
          <a:lstStyle/>
          <a:p>
            <a:pPr marL="12700" marR="5080" lvl="0" indent="0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Вопрос друга по переписке: </a:t>
            </a:r>
            <a:r>
              <a:rPr lang="en-US" sz="28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What kind of food do Russian people eat most often?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2080" y="1862327"/>
            <a:ext cx="9212580" cy="4504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5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931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Главное – состоялась ли коммуникация</a:t>
            </a:r>
            <a:r>
              <a:rPr lang="en-US">
                <a:solidFill>
                  <a:srgbClr val="000000"/>
                </a:solidFill>
              </a:rPr>
              <a:t>?</a:t>
            </a:r>
            <a:endParaRPr/>
          </a:p>
        </p:txBody>
      </p:sp>
      <p:sp>
        <p:nvSpPr>
          <p:cNvPr id="301" name="Google Shape;301;p45"/>
          <p:cNvSpPr/>
          <p:nvPr/>
        </p:nvSpPr>
        <p:spPr>
          <a:xfrm>
            <a:off x="396240" y="2453131"/>
            <a:ext cx="11374120" cy="1277620"/>
          </a:xfrm>
          <a:custGeom>
            <a:avLst/>
            <a:gdLst/>
            <a:ahLst/>
            <a:cxnLst/>
            <a:rect l="l" t="t" r="r" b="b"/>
            <a:pathLst>
              <a:path w="11374120" h="1277620" extrusionOk="0">
                <a:moveTo>
                  <a:pt x="11373612" y="0"/>
                </a:moveTo>
                <a:lnTo>
                  <a:pt x="5268468" y="0"/>
                </a:lnTo>
                <a:lnTo>
                  <a:pt x="5268468" y="390144"/>
                </a:lnTo>
                <a:lnTo>
                  <a:pt x="5268455" y="0"/>
                </a:lnTo>
                <a:lnTo>
                  <a:pt x="5143500" y="0"/>
                </a:lnTo>
                <a:lnTo>
                  <a:pt x="0" y="0"/>
                </a:lnTo>
                <a:lnTo>
                  <a:pt x="0" y="1277112"/>
                </a:lnTo>
                <a:lnTo>
                  <a:pt x="3340608" y="1277112"/>
                </a:lnTo>
                <a:lnTo>
                  <a:pt x="3340608" y="886968"/>
                </a:lnTo>
                <a:lnTo>
                  <a:pt x="5961888" y="886968"/>
                </a:lnTo>
                <a:lnTo>
                  <a:pt x="6626352" y="886968"/>
                </a:lnTo>
                <a:lnTo>
                  <a:pt x="10126980" y="886968"/>
                </a:lnTo>
                <a:lnTo>
                  <a:pt x="10126980" y="496824"/>
                </a:lnTo>
                <a:lnTo>
                  <a:pt x="11373612" y="496824"/>
                </a:lnTo>
                <a:lnTo>
                  <a:pt x="11373612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2" name="Google Shape;302;p45"/>
          <p:cNvSpPr txBox="1"/>
          <p:nvPr/>
        </p:nvSpPr>
        <p:spPr>
          <a:xfrm>
            <a:off x="383540" y="1125727"/>
            <a:ext cx="11386820" cy="220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7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Написание русских слов латиницей не делает их понятными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2700" marR="83185" lvl="0" indent="0" algn="l" rtl="0">
              <a:lnSpc>
                <a:spcPct val="95937"/>
              </a:lnSpc>
              <a:spcBef>
                <a:spcPts val="359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иностранцу - это принципиально важный момент в обучении ин. языкам.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2700" marR="82550" lvl="0" indent="0" algn="l" rtl="0">
              <a:lnSpc>
                <a:spcPct val="95937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Китайский друг пишет Вам по-русски и на вопрос о его любимом блюде он отвечает: Я люблю цзяо цзы и ди сан сянь. – </a:t>
            </a: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ВЫ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5"/>
          <p:cNvSpPr txBox="1"/>
          <p:nvPr/>
        </p:nvSpPr>
        <p:spPr>
          <a:xfrm>
            <a:off x="396240" y="3340100"/>
            <a:ext cx="3340735" cy="390525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89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ПОНЯЛИ, ЧТО ЭТО?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45"/>
          <p:cNvSpPr txBox="1"/>
          <p:nvPr/>
        </p:nvSpPr>
        <p:spPr>
          <a:xfrm>
            <a:off x="383540" y="3695217"/>
            <a:ext cx="10666730" cy="211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39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ФОП 5 класс: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136.3.3. Социокультурные знания и умения.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96071"/>
              </a:lnSpc>
              <a:spcBef>
                <a:spcPts val="97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Формирование умений: кратко представлять некоторые культурные явления родной страны и страны (стран) изучаемого языка (основные национальные праздники, традиции в проведении досуга и питании).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931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Задание 35 для участника экзамена</a:t>
            </a:r>
            <a:endParaRPr/>
          </a:p>
        </p:txBody>
      </p:sp>
      <p:pic>
        <p:nvPicPr>
          <p:cNvPr id="64" name="Google Shape;6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168908"/>
            <a:ext cx="11189208" cy="532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6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931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Главное – состоялась ли коммуникация</a:t>
            </a:r>
            <a:r>
              <a:rPr lang="en-US">
                <a:solidFill>
                  <a:srgbClr val="000000"/>
                </a:solidFill>
              </a:rPr>
              <a:t>?</a:t>
            </a:r>
            <a:endParaRPr/>
          </a:p>
        </p:txBody>
      </p:sp>
      <p:sp>
        <p:nvSpPr>
          <p:cNvPr id="310" name="Google Shape;310;p46"/>
          <p:cNvSpPr txBox="1"/>
          <p:nvPr/>
        </p:nvSpPr>
        <p:spPr>
          <a:xfrm>
            <a:off x="383540" y="1123568"/>
            <a:ext cx="11204575" cy="83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13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Написание русских слов латиницей не делает их понятными иностранцу -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13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это принципиально важный момент в обучении ин. языкам.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46"/>
          <p:cNvSpPr txBox="1"/>
          <p:nvPr/>
        </p:nvSpPr>
        <p:spPr>
          <a:xfrm>
            <a:off x="396240" y="2047239"/>
            <a:ext cx="11475720" cy="818515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0" tIns="33650" rIns="0" bIns="0" anchor="t" anchorCtr="0">
            <a:spAutoFit/>
          </a:bodyPr>
          <a:lstStyle/>
          <a:p>
            <a:pPr marL="0" marR="73025" lvl="0" indent="0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Китайский друг пишет Вам по-русски и на вопрос о его любимом блюде он отвечает: Я люблю цзяо цзы и ди сан сянь. – </a:t>
            </a: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ВЫ ПОНЯЛИ, ЧТО ЭТО?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291" y="2895600"/>
            <a:ext cx="10439400" cy="359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04900"/>
            <a:ext cx="11023091" cy="5387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8"/>
          <p:cNvSpPr txBox="1">
            <a:spLocks noGrp="1"/>
          </p:cNvSpPr>
          <p:nvPr>
            <p:ph type="title"/>
          </p:nvPr>
        </p:nvSpPr>
        <p:spPr>
          <a:xfrm>
            <a:off x="2123694" y="346913"/>
            <a:ext cx="896874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Межъязыковая межкультурная коммуникация</a:t>
            </a:r>
            <a:endParaRPr sz="3600"/>
          </a:p>
        </p:txBody>
      </p:sp>
      <p:sp>
        <p:nvSpPr>
          <p:cNvPr id="323" name="Google Shape;323;p48"/>
          <p:cNvSpPr txBox="1"/>
          <p:nvPr/>
        </p:nvSpPr>
        <p:spPr>
          <a:xfrm>
            <a:off x="383540" y="1145539"/>
            <a:ext cx="11399520" cy="464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«Три кита» успешной межъязыковой межкультурной коммуникации (в рамках школьной программы)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25425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Тематическое содержание речи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225425" lvl="0" indent="-21272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1F5F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Социокультурные знания и умения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225425" lvl="0" indent="-212725" algn="l" rtl="0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>
                <a:srgbClr val="001F5F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Компенсаторные умения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1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Знание и использование в устной и письменной речи наиболее употребительной тематической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фоновой лексики и реалий родной страны и страны/ стран изучаемого языка при изучении тем</a:t>
            </a: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государственное устройство, система образования, здравоохранение, страницы истории, литературное наследие, национальные и популярные праздники, проведение досуга, сфера обслуживания, этикетные особенности общения.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just" rtl="0">
              <a:lnSpc>
                <a:spcPct val="10195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Владение компенсаторными умениями, позволяющие в случае сбоя коммуникации, а также в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marR="314960" lvl="0" indent="0" algn="just" rtl="0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условиях дефицита языковых средств использовать различные приемы переработки информации: </a:t>
            </a: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при говорении – переспрос; при говорении и письме – описание/перифраз/толкование; при чтении и аудировании – языковую и контекстуальную догадку.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4" name="Google Shape;324;p48"/>
          <p:cNvGrpSpPr/>
          <p:nvPr/>
        </p:nvGrpSpPr>
        <p:grpSpPr>
          <a:xfrm>
            <a:off x="5321808" y="1584960"/>
            <a:ext cx="6196584" cy="1984248"/>
            <a:chOff x="5321808" y="1584960"/>
            <a:chExt cx="6196584" cy="1984248"/>
          </a:xfrm>
        </p:grpSpPr>
        <p:pic>
          <p:nvPicPr>
            <p:cNvPr id="325" name="Google Shape;325;p4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21808" y="1592580"/>
              <a:ext cx="1955291" cy="11384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4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953500" y="1584960"/>
              <a:ext cx="2564892" cy="1016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4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77100" y="2161032"/>
              <a:ext cx="1676400" cy="14081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9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931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Аспекты 4-5 РКЗ</a:t>
            </a:r>
            <a:endParaRPr/>
          </a:p>
        </p:txBody>
      </p:sp>
      <p:sp>
        <p:nvSpPr>
          <p:cNvPr id="333" name="Google Shape;333;p49"/>
          <p:cNvSpPr txBox="1"/>
          <p:nvPr/>
        </p:nvSpPr>
        <p:spPr>
          <a:xfrm>
            <a:off x="383540" y="1099209"/>
            <a:ext cx="11282680" cy="48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39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Обязательные элементы личного электронного письма: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72110" lvl="0" indent="-35941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1F5F"/>
              </a:buClr>
              <a:buSzPts val="2750"/>
              <a:buFont typeface="Noto Sans Symbols"/>
              <a:buChar char="✔"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обращение/приветствие,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41300" marR="5080" lvl="0" indent="-237490" algn="l" rtl="0">
              <a:lnSpc>
                <a:spcPct val="96071"/>
              </a:lnSpc>
              <a:spcBef>
                <a:spcPts val="985"/>
              </a:spcBef>
              <a:spcAft>
                <a:spcPts val="0"/>
              </a:spcAft>
              <a:buClr>
                <a:srgbClr val="001F5F"/>
              </a:buClr>
              <a:buSzPts val="2750"/>
              <a:buFont typeface="Noto Sans Symbols"/>
              <a:buChar char="✔"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благодарность за полученное письмо или/и выражение положительных эмоций от его получения,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90830" lvl="0" indent="-287655" algn="l" rtl="0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>
                <a:srgbClr val="001F5F"/>
              </a:buClr>
              <a:buSzPts val="2750"/>
              <a:buFont typeface="Noto Sans Symbols"/>
              <a:buChar char="✔"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надежда на последующие контакты,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90830" lvl="0" indent="-287019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rgbClr val="001F5F"/>
              </a:buClr>
              <a:buSzPts val="2750"/>
              <a:buFont typeface="Noto Sans Symbols"/>
              <a:buChar char="✔"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завершающая фраза,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90830" lvl="0" indent="-287655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001F5F"/>
              </a:buClr>
              <a:buSzPts val="2750"/>
              <a:buFont typeface="Noto Sans Symbols"/>
              <a:buChar char="✔"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подпись автора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marR="292100" lvl="0" indent="0" algn="l" rtl="0">
              <a:lnSpc>
                <a:spcPct val="96071"/>
              </a:lnSpc>
              <a:spcBef>
                <a:spcPts val="969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– принимаются только в случае использования общепринятых, стандартных вариантов, которые соответствуют нормам вежливости и речевым формулам английского языка.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93345" lvl="0" indent="0" algn="l" rtl="0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Незнание формул этикета оценивается по критерию РКЗ.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0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931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Аспект 4 РКЗ: нормы вежливости</a:t>
            </a:r>
            <a:endParaRPr/>
          </a:p>
        </p:txBody>
      </p:sp>
      <p:pic>
        <p:nvPicPr>
          <p:cNvPr id="339" name="Google Shape;339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143000"/>
            <a:ext cx="10579608" cy="4965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1"/>
          <p:cNvSpPr txBox="1">
            <a:spLocks noGrp="1"/>
          </p:cNvSpPr>
          <p:nvPr>
            <p:ph type="title"/>
          </p:nvPr>
        </p:nvSpPr>
        <p:spPr>
          <a:xfrm>
            <a:off x="1983994" y="219278"/>
            <a:ext cx="5156200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16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РКЗ: Аспект 4</a:t>
            </a:r>
            <a:endParaRPr sz="4400"/>
          </a:p>
          <a:p>
            <a:pPr marL="12700" lvl="0" indent="0" algn="l" rtl="0">
              <a:lnSpc>
                <a:spcPct val="1154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правильные речевые формулы</a:t>
            </a:r>
            <a:endParaRPr sz="3100"/>
          </a:p>
        </p:txBody>
      </p:sp>
      <p:pic>
        <p:nvPicPr>
          <p:cNvPr id="345" name="Google Shape;345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9596" y="39623"/>
            <a:ext cx="6836664" cy="9403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6" name="Google Shape;346;p51"/>
          <p:cNvGraphicFramePr/>
          <p:nvPr/>
        </p:nvGraphicFramePr>
        <p:xfrm>
          <a:off x="236931" y="141605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{54BC5328-C53C-4477-B539-72F1744EC958}</a:tableStyleId>
              </a:tblPr>
              <a:tblGrid>
                <a:gridCol w="625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2075">
                <a:tc>
                  <a:txBody>
                    <a:bodyPr/>
                    <a:lstStyle/>
                    <a:p>
                      <a:pPr marL="90805" marR="43116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001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Благодарность за полученное письмо или/и выражение положительных эмоций от его получения: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0805" marR="2156460" lvl="0" indent="0" algn="l" rtl="0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i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Thanks for your recent email. Thanks for your message.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0805" marR="270129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i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Thanks for writing to me. Great to hear from you.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0805" marR="0" lvl="0" indent="0" algn="l" rtl="0">
                        <a:lnSpc>
                          <a:spcPct val="11615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i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was very glad to hear from you (again).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0805" marR="16637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i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I’m always glad to get messages from you. Thanks for your message. I was very glad to hear from you.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0805" marR="78676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i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Thanks for writing to me. Great to hear from you.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26025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001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Надежда на последующие контакты: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2075" marR="0" lvl="0" indent="0" algn="l" rtl="0">
                        <a:lnSpc>
                          <a:spcPct val="1198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i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Email me soon.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2075" marR="1016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i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Email me when you've got time. Hope to hear from you soon.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2075" marR="2991485" lvl="0" indent="0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i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Write back soon. Write to me.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i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Please, write to me soon.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i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I’m looking forward to your email/to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i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hearing from you.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2075" marR="706755" lvl="0" indent="0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i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Looking forward to your email/to hearing from you.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2075" marR="320421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i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 me a line. Keep in touch.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26025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2"/>
          <p:cNvSpPr txBox="1">
            <a:spLocks noGrp="1"/>
          </p:cNvSpPr>
          <p:nvPr>
            <p:ph type="title"/>
          </p:nvPr>
        </p:nvSpPr>
        <p:spPr>
          <a:xfrm>
            <a:off x="2466594" y="204038"/>
            <a:ext cx="284734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РКЗ: Аспект 4</a:t>
            </a:r>
            <a:endParaRPr/>
          </a:p>
        </p:txBody>
      </p:sp>
      <p:sp>
        <p:nvSpPr>
          <p:cNvPr id="352" name="Google Shape;352;p52"/>
          <p:cNvSpPr txBox="1"/>
          <p:nvPr/>
        </p:nvSpPr>
        <p:spPr>
          <a:xfrm>
            <a:off x="713943" y="1062190"/>
            <a:ext cx="4860290" cy="156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84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Принимается: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90830" lvl="0" indent="-282575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AF50"/>
              </a:buClr>
              <a:buSzPts val="2700"/>
              <a:buFont typeface="Noto Sans Symbols"/>
              <a:buChar char="✔"/>
            </a:pPr>
            <a:r>
              <a:rPr lang="en-US" sz="2800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I can hardly wait for your </a:t>
            </a:r>
            <a:r>
              <a:rPr lang="en-US" sz="2800" i="1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r>
              <a:rPr lang="en-US" sz="2800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90830" lvl="0" indent="-282575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00AF50"/>
              </a:buClr>
              <a:buSzPts val="2700"/>
              <a:buFont typeface="Noto Sans Symbols"/>
              <a:buChar char="✔"/>
            </a:pPr>
            <a:r>
              <a:rPr lang="en-US" sz="2800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I can’t wait for your letter.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52"/>
          <p:cNvSpPr txBox="1"/>
          <p:nvPr/>
        </p:nvSpPr>
        <p:spPr>
          <a:xfrm>
            <a:off x="713943" y="5239003"/>
            <a:ext cx="4518025" cy="121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0" anchor="t" anchorCtr="0">
            <a:spAutoFit/>
          </a:bodyPr>
          <a:lstStyle/>
          <a:p>
            <a:pPr marL="240665" marR="5080" lvl="0" indent="-233045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700"/>
              <a:buFont typeface="Noto Sans Symbols"/>
              <a:buChar char="✔"/>
            </a:pPr>
            <a:r>
              <a:rPr lang="en-US" sz="2800" i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	Thank’s </a:t>
            </a:r>
            <a:r>
              <a:rPr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for your </a:t>
            </a:r>
            <a:r>
              <a:rPr lang="en-US" sz="2800" i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email. </a:t>
            </a:r>
            <a:r>
              <a:rPr lang="en-US" sz="28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(принимаем и фиксируем орфографическую ошибку!)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52"/>
          <p:cNvSpPr txBox="1"/>
          <p:nvPr/>
        </p:nvSpPr>
        <p:spPr>
          <a:xfrm>
            <a:off x="6251828" y="1062190"/>
            <a:ext cx="4726305" cy="45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84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Не принимается: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90830" lvl="0" indent="-282575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Noto Sans Symbols"/>
              <a:buChar char="✔"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 was very glad to hear you.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90830" lvl="0" indent="-282575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Noto Sans Symbols"/>
              <a:buChar char="✔"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 will write you soon.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90830" lvl="0" indent="-282575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Noto Sans Symbols"/>
              <a:buChar char="✔"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See you soon.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90830" lvl="0" indent="-282575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Noto Sans Symbols"/>
              <a:buChar char="✔"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I’ll be waiting for your letter.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41300" marR="83185" lvl="0" indent="-233045" algn="l" rtl="0">
              <a:lnSpc>
                <a:spcPct val="108214"/>
              </a:lnSpc>
              <a:spcBef>
                <a:spcPts val="1035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Noto Sans Symbols"/>
              <a:buChar char="✔"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I look forward to hearing from you.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90830" lvl="0" indent="-282575" algn="l" rtl="0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Noto Sans Symbols"/>
              <a:buChar char="✔"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Hope to hear from you sooner.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90830" lvl="0" indent="-282575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Noto Sans Symbols"/>
              <a:buChar char="✔"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I’m glad to hear you.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895" y="2634995"/>
            <a:ext cx="5594604" cy="2564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3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9810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ВОПРОС: THANK’S???</a:t>
            </a:r>
            <a:endParaRPr sz="4400"/>
          </a:p>
        </p:txBody>
      </p:sp>
      <p:sp>
        <p:nvSpPr>
          <p:cNvPr id="361" name="Google Shape;361;p53"/>
          <p:cNvSpPr txBox="1">
            <a:spLocks noGrp="1"/>
          </p:cNvSpPr>
          <p:nvPr>
            <p:ph type="body" idx="1"/>
          </p:nvPr>
        </p:nvSpPr>
        <p:spPr>
          <a:xfrm>
            <a:off x="383540" y="1101344"/>
            <a:ext cx="10972800" cy="468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3700" rIns="0" bIns="0" anchor="t" anchorCtr="0">
            <a:spAutoFit/>
          </a:bodyPr>
          <a:lstStyle/>
          <a:p>
            <a:pPr marL="545465" marR="16510" lvl="0" indent="0" algn="l" rtl="0">
              <a:lnSpc>
                <a:spcPct val="108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Если в ответном письме благодарность выражена так: </a:t>
            </a:r>
            <a:r>
              <a:rPr lang="en-US" sz="2800" i="1">
                <a:solidFill>
                  <a:srgbClr val="6F2F9F"/>
                </a:solidFill>
                <a:latin typeface="Calibri"/>
                <a:ea typeface="Calibri"/>
                <a:cs typeface="Calibri"/>
                <a:sym typeface="Calibri"/>
              </a:rPr>
              <a:t>Thank’s </a:t>
            </a:r>
            <a:r>
              <a:rPr lang="en-US" sz="2800">
                <a:solidFill>
                  <a:srgbClr val="6F2F9F"/>
                </a:solidFill>
              </a:rPr>
              <a:t>for your </a:t>
            </a:r>
            <a:r>
              <a:rPr lang="en-US" sz="2800" i="1">
                <a:solidFill>
                  <a:srgbClr val="6F2F9F"/>
                </a:solidFill>
                <a:latin typeface="Calibri"/>
                <a:ea typeface="Calibri"/>
                <a:cs typeface="Calibri"/>
                <a:sym typeface="Calibri"/>
              </a:rPr>
              <a:t>email.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788035" lvl="0" indent="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2800" i="1">
                <a:latin typeface="Calibri"/>
                <a:ea typeface="Calibri"/>
                <a:cs typeface="Calibri"/>
                <a:sym typeface="Calibri"/>
              </a:rPr>
              <a:t>то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545465" lvl="0" indent="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6F2F9F"/>
                </a:solidFill>
                <a:latin typeface="Calibri"/>
                <a:ea typeface="Calibri"/>
                <a:cs typeface="Calibri"/>
                <a:sym typeface="Calibri"/>
              </a:rPr>
              <a:t>Thank’s </a:t>
            </a:r>
            <a:r>
              <a:rPr lang="en-US" sz="2800" i="1">
                <a:latin typeface="Calibri"/>
                <a:ea typeface="Calibri"/>
                <a:cs typeface="Calibri"/>
                <a:sym typeface="Calibri"/>
              </a:rPr>
              <a:t>– это ошибка по РКЗ, грамматике или орфографии?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306070" lvl="0" indent="0" algn="ctr" rtl="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ЭТО ОШИБКА В ПУНКТУАЦИИ!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024379" lvl="0" indent="0" algn="ctr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None/>
            </a:pPr>
            <a:r>
              <a:rPr lang="en-US" sz="2800" i="1">
                <a:latin typeface="Calibri"/>
                <a:ea typeface="Calibri"/>
                <a:cs typeface="Calibri"/>
                <a:sym typeface="Calibri"/>
              </a:rPr>
              <a:t>Принимаем по РКЗ и фиксируем ошибку по К4 (ОП).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167005" lvl="0" indent="0" algn="ctr" rtl="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None/>
            </a:pPr>
            <a:r>
              <a:rPr lang="en-US" sz="2800" i="1">
                <a:latin typeface="Calibri"/>
                <a:ea typeface="Calibri"/>
                <a:cs typeface="Calibri"/>
                <a:sym typeface="Calibri"/>
              </a:rPr>
              <a:t>Кодификатор по ФОП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2" name="Google Shape;362;p53"/>
          <p:cNvGrpSpPr/>
          <p:nvPr/>
        </p:nvGrpSpPr>
        <p:grpSpPr>
          <a:xfrm>
            <a:off x="1581530" y="3178301"/>
            <a:ext cx="9060561" cy="3313937"/>
            <a:chOff x="1581530" y="3178301"/>
            <a:chExt cx="9060561" cy="3313937"/>
          </a:xfrm>
        </p:grpSpPr>
        <p:pic>
          <p:nvPicPr>
            <p:cNvPr id="363" name="Google Shape;363;p5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00199" y="4610099"/>
              <a:ext cx="9041892" cy="18821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4" name="Google Shape;364;p53"/>
            <p:cNvSpPr/>
            <p:nvPr/>
          </p:nvSpPr>
          <p:spPr>
            <a:xfrm>
              <a:off x="1581530" y="3178301"/>
              <a:ext cx="3740150" cy="3157220"/>
            </a:xfrm>
            <a:custGeom>
              <a:avLst/>
              <a:gdLst/>
              <a:ahLst/>
              <a:cxnLst/>
              <a:rect l="l" t="t" r="r" b="b"/>
              <a:pathLst>
                <a:path w="3740150" h="3157220" extrusionOk="0">
                  <a:moveTo>
                    <a:pt x="3588210" y="3066835"/>
                  </a:moveTo>
                  <a:lnTo>
                    <a:pt x="3550920" y="3111119"/>
                  </a:lnTo>
                  <a:lnTo>
                    <a:pt x="3739769" y="3156610"/>
                  </a:lnTo>
                  <a:lnTo>
                    <a:pt x="3709080" y="3085490"/>
                  </a:lnTo>
                  <a:lnTo>
                    <a:pt x="3610356" y="3085490"/>
                  </a:lnTo>
                  <a:lnTo>
                    <a:pt x="3588210" y="3066835"/>
                  </a:lnTo>
                  <a:close/>
                </a:path>
                <a:path w="3740150" h="3157220" extrusionOk="0">
                  <a:moveTo>
                    <a:pt x="3625527" y="3022521"/>
                  </a:moveTo>
                  <a:lnTo>
                    <a:pt x="3588210" y="3066835"/>
                  </a:lnTo>
                  <a:lnTo>
                    <a:pt x="3610356" y="3085490"/>
                  </a:lnTo>
                  <a:lnTo>
                    <a:pt x="3647694" y="3041192"/>
                  </a:lnTo>
                  <a:lnTo>
                    <a:pt x="3625527" y="3022521"/>
                  </a:lnTo>
                  <a:close/>
                </a:path>
                <a:path w="3740150" h="3157220" extrusionOk="0">
                  <a:moveTo>
                    <a:pt x="3662807" y="2978251"/>
                  </a:moveTo>
                  <a:lnTo>
                    <a:pt x="3625527" y="3022521"/>
                  </a:lnTo>
                  <a:lnTo>
                    <a:pt x="3647694" y="3041192"/>
                  </a:lnTo>
                  <a:lnTo>
                    <a:pt x="3610356" y="3085490"/>
                  </a:lnTo>
                  <a:lnTo>
                    <a:pt x="3709080" y="3085490"/>
                  </a:lnTo>
                  <a:lnTo>
                    <a:pt x="3662807" y="2978251"/>
                  </a:lnTo>
                  <a:close/>
                </a:path>
                <a:path w="3740150" h="3157220" extrusionOk="0">
                  <a:moveTo>
                    <a:pt x="37338" y="0"/>
                  </a:moveTo>
                  <a:lnTo>
                    <a:pt x="0" y="44196"/>
                  </a:lnTo>
                  <a:lnTo>
                    <a:pt x="3588210" y="3066835"/>
                  </a:lnTo>
                  <a:lnTo>
                    <a:pt x="3625527" y="3022521"/>
                  </a:lnTo>
                  <a:lnTo>
                    <a:pt x="37338" y="0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4"/>
          <p:cNvSpPr txBox="1"/>
          <p:nvPr/>
        </p:nvSpPr>
        <p:spPr>
          <a:xfrm>
            <a:off x="2022094" y="86614"/>
            <a:ext cx="9580880" cy="170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875" rIns="0" bIns="0" anchor="t" anchorCtr="0">
            <a:spAutoFit/>
          </a:bodyPr>
          <a:lstStyle/>
          <a:p>
            <a:pPr marL="12700" marR="5080" lvl="0" indent="0" algn="l" rtl="0">
              <a:lnSpc>
                <a:spcPct val="90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Обязательные элементы личного электронного письма (Аспекты 4-5) должны не просто ПРИСУТСТВОВАТЬ, но также 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СООТВЕТСТВОВАТЬ НОРМЕ </a:t>
            </a: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данного вида коммуникации.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marR="277495" lvl="0" indent="0" algn="l" rtl="0">
              <a:lnSpc>
                <a:spcPct val="107916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Элементы аспектов 4-5 - это речевые образцы, речевые клише, которые необходимы в данном контексте. Их нарушения – это ошибки по РКЗ.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54"/>
          <p:cNvSpPr txBox="1"/>
          <p:nvPr/>
        </p:nvSpPr>
        <p:spPr>
          <a:xfrm>
            <a:off x="548741" y="1981681"/>
            <a:ext cx="5074285" cy="3966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9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Примеры: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30835" lvl="0" indent="-322580" algn="l" rtl="0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>
                <a:srgbClr val="C00000"/>
              </a:buClr>
              <a:buSzPts val="3100"/>
              <a:buFont typeface="Noto Sans Symbols"/>
              <a:buChar char="✔"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Thanks for your </a:t>
            </a:r>
            <a:r>
              <a:rPr lang="en-US" sz="32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latter</a:t>
            </a: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330200" lvl="0" indent="-321945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3100"/>
              <a:buFont typeface="Noto Sans Symbols"/>
              <a:buChar char="✔"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Thank you for your </a:t>
            </a:r>
            <a:r>
              <a:rPr lang="en-US" sz="32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massage</a:t>
            </a: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330835" lvl="0" indent="-322580" algn="l" rtl="0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>
                <a:srgbClr val="C00000"/>
              </a:buClr>
              <a:buSzPts val="3100"/>
              <a:buFont typeface="Noto Sans Symbols"/>
              <a:buChar char="✔"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Thanks for </a:t>
            </a:r>
            <a:r>
              <a:rPr lang="en-US" sz="32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message.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330200" lvl="0" indent="-321945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C00000"/>
              </a:buClr>
              <a:buSzPts val="3100"/>
              <a:buFont typeface="Noto Sans Symbols"/>
              <a:buChar char="✔"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 was very glad to </a:t>
            </a:r>
            <a:r>
              <a:rPr lang="en-US" sz="32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hear you</a:t>
            </a: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241300" marR="975994" lvl="0" indent="-233045" algn="l" rtl="0">
              <a:lnSpc>
                <a:spcPct val="95937"/>
              </a:lnSpc>
              <a:spcBef>
                <a:spcPts val="990"/>
              </a:spcBef>
              <a:spcAft>
                <a:spcPts val="0"/>
              </a:spcAft>
              <a:buClr>
                <a:srgbClr val="C00000"/>
              </a:buClr>
              <a:buSzPts val="3100"/>
              <a:buFont typeface="Noto Sans Symbols"/>
              <a:buChar char="✔"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Hope to hear from you </a:t>
            </a:r>
            <a:r>
              <a:rPr lang="en-US" sz="32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sooner</a:t>
            </a: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330200" lvl="0" indent="-321945" algn="l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C00000"/>
              </a:buClr>
              <a:buSzPts val="3100"/>
              <a:buFont typeface="Noto Sans Symbols"/>
              <a:buChar char="✔"/>
            </a:pPr>
            <a:r>
              <a:rPr lang="en-US" sz="32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I’ll be waiting for your letter</a:t>
            </a: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54"/>
          <p:cNvSpPr txBox="1"/>
          <p:nvPr/>
        </p:nvSpPr>
        <p:spPr>
          <a:xfrm>
            <a:off x="6172961" y="2070354"/>
            <a:ext cx="5638800" cy="4107179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144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Не принимается!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91440" lvl="0" indent="0" algn="l" rtl="0">
              <a:lnSpc>
                <a:spcPct val="108035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Считаем, что этот элемент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91440" marR="271780" lvl="0" indent="0" algn="l" rtl="0">
              <a:lnSpc>
                <a:spcPct val="96071"/>
              </a:lnSpc>
              <a:spcBef>
                <a:spcPts val="31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отсутствует (автор письма не знает речевой формулы),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91440" lvl="0" indent="0" algn="l" rtl="0">
              <a:lnSpc>
                <a:spcPct val="108035"/>
              </a:lnSpc>
              <a:spcBef>
                <a:spcPts val="35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по критерию ЛГОТ ошибка не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91440" marR="442594" lvl="0" indent="0" algn="l" rtl="0">
              <a:lnSpc>
                <a:spcPct val="96071"/>
              </a:lnSpc>
              <a:spcBef>
                <a:spcPts val="31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фиксируется (при наличии только одной фразы).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5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931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Аспект 4 РКЗ: нормы вежливости</a:t>
            </a:r>
            <a:endParaRPr/>
          </a:p>
        </p:txBody>
      </p:sp>
      <p:sp>
        <p:nvSpPr>
          <p:cNvPr id="377" name="Google Shape;377;p55"/>
          <p:cNvSpPr txBox="1"/>
          <p:nvPr/>
        </p:nvSpPr>
        <p:spPr>
          <a:xfrm>
            <a:off x="383540" y="1127252"/>
            <a:ext cx="11247120" cy="48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Когда автор в ответном письме пишет </a:t>
            </a:r>
            <a:r>
              <a:rPr lang="en-US" sz="2400" b="1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две фразы</a:t>
            </a: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: благодарность за полученное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70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письмо и выражение положительных эмоций от его получения. </a:t>
            </a:r>
            <a:r>
              <a:rPr lang="en-US" sz="24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При этом одна из них правильная, а вторая содержит ошибку.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marR="298450" lvl="0" indent="68580" algn="l" rtl="0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 этом случае </a:t>
            </a:r>
            <a:r>
              <a:rPr lang="en-US" sz="24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аспект принимается по РКЗ и фиксируется лексико-грамматическая ошибка по ЛГОТ.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Например,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2083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“Thank you for your message. 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I’m glad to hear you.” </a:t>
            </a: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– благодарность/выражение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marR="1294765" lvl="0" indent="0" algn="l" rtl="0">
              <a:lnSpc>
                <a:spcPct val="70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положительных эмоций принимается (первая фраза решает эту КЗ), по ЛГОТ отмечается ошибка во второй фразе.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Если обе фразы не соответствуют </a:t>
            </a: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речевому этикету: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“Thanks for you message. I’m glad to hear you.”</a:t>
            </a: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2083"/>
              </a:lnSpc>
              <a:spcBef>
                <a:spcPts val="13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то благодарность/выражение положительных эмоций не принимается (ни одна из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фраз не соответствует речевому этикету) и	отмечается 1 ошибка по ЛГОТ.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marR="923925" lvl="0" indent="0" algn="l" rtl="0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 случае орфографических ошибок в двух речевых клише, фиксируем все их по критерию «Орфография и пунктуация».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123694" y="36322"/>
            <a:ext cx="7519034" cy="118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75" rIns="0" bIns="0" anchor="t" anchorCtr="0">
            <a:spAutoFit/>
          </a:bodyPr>
          <a:lstStyle/>
          <a:p>
            <a:pPr marL="12700" marR="508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Критерии оценивания выполнения задания 35 ОГЭ - 2025</a:t>
            </a:r>
            <a:endParaRPr/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269491"/>
            <a:ext cx="11594592" cy="5222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6"/>
          <p:cNvSpPr txBox="1">
            <a:spLocks noGrp="1"/>
          </p:cNvSpPr>
          <p:nvPr>
            <p:ph type="title"/>
          </p:nvPr>
        </p:nvSpPr>
        <p:spPr>
          <a:xfrm>
            <a:off x="2111120" y="298195"/>
            <a:ext cx="7782559" cy="69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Аспект 4 РКЗ: нормы вежливости</a:t>
            </a:r>
            <a:endParaRPr sz="4400"/>
          </a:p>
        </p:txBody>
      </p:sp>
      <p:sp>
        <p:nvSpPr>
          <p:cNvPr id="383" name="Google Shape;383;p56"/>
          <p:cNvSpPr txBox="1"/>
          <p:nvPr/>
        </p:nvSpPr>
        <p:spPr>
          <a:xfrm>
            <a:off x="916939" y="924773"/>
            <a:ext cx="10173335" cy="442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125" rIns="0" bIns="0" anchor="t" anchorCtr="0">
            <a:spAutoFit/>
          </a:bodyPr>
          <a:lstStyle/>
          <a:p>
            <a:pPr marL="145732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Надежда на последующие контакты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8124"/>
              </a:lnSpc>
              <a:spcBef>
                <a:spcPts val="1075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Желательно, чтобы выражение надежды на последующие контакты было написано </a:t>
            </a:r>
            <a:r>
              <a:rPr lang="en-US" sz="3200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на отдельной строке</a:t>
            </a: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но</a:t>
            </a:r>
            <a:endParaRPr sz="5400">
              <a:latin typeface="Calibri"/>
              <a:ea typeface="Calibri"/>
              <a:cs typeface="Calibri"/>
              <a:sym typeface="Calibri"/>
            </a:endParaRPr>
          </a:p>
          <a:p>
            <a:pPr marL="12700" marR="257175" lvl="0" indent="0" algn="l" rtl="0">
              <a:lnSpc>
                <a:spcPct val="90000"/>
              </a:lnSpc>
              <a:spcBef>
                <a:spcPts val="1145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не считается ошибкой</a:t>
            </a: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 если оно примыкает к фразе, объясняющей, почему автор заканчивает письмо (эта фраза не обязательна, но допустима). Эти две-три фразы образуют отдельный абзац.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7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931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Аспект 5 РКЗ: стилевое оформление</a:t>
            </a:r>
            <a:endParaRPr/>
          </a:p>
        </p:txBody>
      </p:sp>
      <p:pic>
        <p:nvPicPr>
          <p:cNvPr id="389" name="Google Shape;389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591" y="1409700"/>
            <a:ext cx="9791700" cy="5082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8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931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Аспект 5 РКЗ: стилевое оформление речи</a:t>
            </a:r>
            <a:endParaRPr/>
          </a:p>
        </p:txBody>
      </p:sp>
      <p:sp>
        <p:nvSpPr>
          <p:cNvPr id="395" name="Google Shape;395;p58"/>
          <p:cNvSpPr txBox="1"/>
          <p:nvPr/>
        </p:nvSpPr>
        <p:spPr>
          <a:xfrm>
            <a:off x="383540" y="1088542"/>
            <a:ext cx="11326495" cy="501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Стиль электронного письма личного характера – неофициальный: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72110" lvl="0" indent="-35941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1F5F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более близок к разговорной речи, чем стиль традиционного письма;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41300" marR="534670" lvl="0" indent="-228600" algn="l" rtl="0">
              <a:lnSpc>
                <a:spcPct val="108214"/>
              </a:lnSpc>
              <a:spcBef>
                <a:spcPts val="1035"/>
              </a:spcBef>
              <a:spcAft>
                <a:spcPts val="0"/>
              </a:spcAft>
              <a:buClr>
                <a:srgbClr val="001F5F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допускается использование разговорных грамматических форм и не считается ошибкой, например: gonna – going to, wanna – want to;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41300" marR="1332865" lvl="0" indent="-228600" algn="l" rtl="0">
              <a:lnSpc>
                <a:spcPct val="107857"/>
              </a:lnSpc>
              <a:spcBef>
                <a:spcPts val="995"/>
              </a:spcBef>
              <a:spcAft>
                <a:spcPts val="0"/>
              </a:spcAft>
              <a:buClr>
                <a:srgbClr val="001F5F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краткие (стяжённые) глагольные формы и разговорная лексика допустимы;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41300" marR="109220" lvl="0" indent="-228600" algn="l" rtl="0">
              <a:lnSpc>
                <a:spcPct val="107857"/>
              </a:lnSpc>
              <a:spcBef>
                <a:spcPts val="1015"/>
              </a:spcBef>
              <a:spcAft>
                <a:spcPts val="0"/>
              </a:spcAft>
              <a:buClr>
                <a:srgbClr val="001F5F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не рекомендуется использование сниженно-разговорного стиля (highly colloquial) или сленга (slang).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7857"/>
              </a:lnSpc>
              <a:spcBef>
                <a:spcPts val="101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FEF"/>
                </a:solidFill>
                <a:latin typeface="Calibri"/>
                <a:ea typeface="Calibri"/>
                <a:cs typeface="Calibri"/>
                <a:sym typeface="Calibri"/>
              </a:rPr>
              <a:t>ОДНАКО! учитывая базовый уровень сложности задания, </a:t>
            </a:r>
            <a:r>
              <a:rPr lang="en-US" sz="2800" b="1" u="sng">
                <a:solidFill>
                  <a:srgbClr val="00AFEF"/>
                </a:solidFill>
                <a:latin typeface="Calibri"/>
                <a:ea typeface="Calibri"/>
                <a:cs typeface="Calibri"/>
                <a:sym typeface="Calibri"/>
              </a:rPr>
              <a:t>снижать балл </a:t>
            </a:r>
            <a:r>
              <a:rPr lang="en-US" sz="2800">
                <a:solidFill>
                  <a:srgbClr val="00AFEF"/>
                </a:solidFill>
                <a:latin typeface="Calibri"/>
                <a:ea typeface="Calibri"/>
                <a:cs typeface="Calibri"/>
                <a:sym typeface="Calibri"/>
              </a:rPr>
              <a:t>за использование полных форм глагола, нейтральной и даже официальной лексики /сленга и отсутствие сокращений </a:t>
            </a:r>
            <a:r>
              <a:rPr lang="en-US" sz="2800" b="1" u="sng">
                <a:solidFill>
                  <a:srgbClr val="00AFEF"/>
                </a:solidFill>
                <a:latin typeface="Calibri"/>
                <a:ea typeface="Calibri"/>
                <a:cs typeface="Calibri"/>
                <a:sym typeface="Calibri"/>
              </a:rPr>
              <a:t>не следует</a:t>
            </a:r>
            <a:r>
              <a:rPr lang="en-US" sz="2800">
                <a:solidFill>
                  <a:srgbClr val="00AFE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9"/>
          <p:cNvSpPr txBox="1">
            <a:spLocks noGrp="1"/>
          </p:cNvSpPr>
          <p:nvPr>
            <p:ph type="ctrTitle"/>
          </p:nvPr>
        </p:nvSpPr>
        <p:spPr>
          <a:xfrm>
            <a:off x="2123694" y="310337"/>
            <a:ext cx="874522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Аспект 5 РКЗ: стилевое оформление</a:t>
            </a:r>
            <a:endParaRPr/>
          </a:p>
        </p:txBody>
      </p:sp>
      <p:sp>
        <p:nvSpPr>
          <p:cNvPr id="401" name="Google Shape;401;p59"/>
          <p:cNvSpPr txBox="1"/>
          <p:nvPr/>
        </p:nvSpPr>
        <p:spPr>
          <a:xfrm>
            <a:off x="383540" y="1174496"/>
            <a:ext cx="11377930" cy="121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0" anchor="t" anchorCtr="0">
            <a:spAutoFit/>
          </a:bodyPr>
          <a:lstStyle/>
          <a:p>
            <a:pPr marL="12700" marR="5080" lvl="0" indent="0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традиционных и общепринятых для электронной среды акронимов, аббревиатур, сокращений допускается в электронном письме, однако специально обучать им школьников не стоит.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" y="2514600"/>
            <a:ext cx="3848100" cy="397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2391" y="2514600"/>
            <a:ext cx="5029200" cy="4123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0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931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Аспект 5 РКЗ: стилевое оформление</a:t>
            </a:r>
            <a:endParaRPr/>
          </a:p>
        </p:txBody>
      </p:sp>
      <p:sp>
        <p:nvSpPr>
          <p:cNvPr id="409" name="Google Shape;409;p60"/>
          <p:cNvSpPr txBox="1"/>
          <p:nvPr/>
        </p:nvSpPr>
        <p:spPr>
          <a:xfrm>
            <a:off x="383540" y="1174496"/>
            <a:ext cx="6704965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Речевые формулы: обращение/приветствие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764792"/>
            <a:ext cx="7188708" cy="4727448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60"/>
          <p:cNvSpPr txBox="1"/>
          <p:nvPr/>
        </p:nvSpPr>
        <p:spPr>
          <a:xfrm>
            <a:off x="7712456" y="1224788"/>
            <a:ext cx="4237355" cy="441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Комментарий: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12700" marR="76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Обращение пишется слева, на отдельной строке – но этот момент относится уже к организации текста.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Восклицательный знак возможен только в приветствии без имени, если же даётся имя, то восклицательный знак в английском языке, в отличие от русского, не используется – но эта ошибка учитывается при оценивании по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12700" marR="66675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критерию «Орфография и пунктуация». Обращаем внимание также на то, что в приветствии с использованием имени друга по переписке возможны как одна запятая после этих двух слов, так и две запятые.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1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931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Аспект 5 РКЗ: стилевое оформление</a:t>
            </a:r>
            <a:endParaRPr/>
          </a:p>
        </p:txBody>
      </p:sp>
      <p:pic>
        <p:nvPicPr>
          <p:cNvPr id="417" name="Google Shape;417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091" y="1383791"/>
            <a:ext cx="1041501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2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1201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Аспект 5 РКЗ: стилевое оформление</a:t>
            </a:r>
            <a:endParaRPr/>
          </a:p>
        </p:txBody>
      </p:sp>
      <p:sp>
        <p:nvSpPr>
          <p:cNvPr id="423" name="Google Shape;423;p62"/>
          <p:cNvSpPr txBox="1"/>
          <p:nvPr/>
        </p:nvSpPr>
        <p:spPr>
          <a:xfrm>
            <a:off x="383540" y="1172552"/>
            <a:ext cx="6069330" cy="424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50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Завершающая фраза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12700" marR="255270" lvl="0" indent="0" algn="l" rtl="0">
              <a:lnSpc>
                <a:spcPct val="108055"/>
              </a:lnSpc>
              <a:spcBef>
                <a:spcPts val="1055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(пишется слева, на отдельной строке):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36111"/>
              </a:lnSpc>
              <a:spcBef>
                <a:spcPts val="185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Best wishes, / With best wishes, All the best,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12700" marR="2715260" lvl="0" indent="0" algn="l" rtl="0">
              <a:lnSpc>
                <a:spcPct val="13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Love, / With love, Yours,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62"/>
          <p:cNvSpPr txBox="1">
            <a:spLocks noGrp="1"/>
          </p:cNvSpPr>
          <p:nvPr>
            <p:ph type="body" idx="2"/>
          </p:nvPr>
        </p:nvSpPr>
        <p:spPr>
          <a:xfrm>
            <a:off x="7102856" y="1244549"/>
            <a:ext cx="4166870" cy="441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4925" rIns="0" bIns="0" anchor="t" anchorCtr="0">
            <a:spAutoFit/>
          </a:bodyPr>
          <a:lstStyle/>
          <a:p>
            <a:pPr marL="12700" marR="738505" lvl="0" indent="0" algn="l" rtl="0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Подпись автора – только имя</a:t>
            </a:r>
            <a:endParaRPr/>
          </a:p>
          <a:p>
            <a:pPr marL="12700" marR="5080" lvl="0" indent="0" algn="l" rtl="0">
              <a:lnSpc>
                <a:spcPct val="108055"/>
              </a:lnSpc>
              <a:spcBef>
                <a:spcPts val="994"/>
              </a:spcBef>
              <a:spcAft>
                <a:spcPts val="0"/>
              </a:spcAft>
              <a:buNone/>
            </a:pPr>
            <a:r>
              <a:rPr lang="en-US"/>
              <a:t>(на отдельной строке слева, под</a:t>
            </a:r>
            <a:endParaRPr/>
          </a:p>
          <a:p>
            <a:pPr marL="12700" lvl="0" indent="0" algn="l" rtl="0">
              <a:lnSpc>
                <a:spcPct val="1004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завершающей</a:t>
            </a:r>
            <a:endParaRPr/>
          </a:p>
          <a:p>
            <a:pPr marL="12700" lvl="0" indent="0" algn="l" rtl="0">
              <a:lnSpc>
                <a:spcPct val="11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фразой, без точки):</a:t>
            </a:r>
            <a:endParaRPr/>
          </a:p>
          <a:p>
            <a:pPr marL="12700" marR="3028950" lvl="0" indent="0" algn="l" rtl="0">
              <a:lnSpc>
                <a:spcPct val="136111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b="1" i="1">
                <a:latin typeface="Calibri"/>
                <a:ea typeface="Calibri"/>
                <a:cs typeface="Calibri"/>
                <a:sym typeface="Calibri"/>
              </a:rPr>
              <a:t>Sasha Max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3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9810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Аспект 5 РКЗ: стилевое оформление</a:t>
            </a:r>
            <a:endParaRPr sz="4400"/>
          </a:p>
        </p:txBody>
      </p:sp>
      <p:sp>
        <p:nvSpPr>
          <p:cNvPr id="430" name="Google Shape;430;p63"/>
          <p:cNvSpPr txBox="1"/>
          <p:nvPr/>
        </p:nvSpPr>
        <p:spPr>
          <a:xfrm>
            <a:off x="916939" y="1138100"/>
            <a:ext cx="10066020" cy="417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8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Нарушением стиля в задании 35 считается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241300" marR="5080" lvl="0" indent="-229234" algn="l" rtl="0">
              <a:lnSpc>
                <a:spcPct val="108124"/>
              </a:lnSpc>
              <a:spcBef>
                <a:spcPts val="1045"/>
              </a:spcBef>
              <a:spcAft>
                <a:spcPts val="0"/>
              </a:spcAft>
              <a:buClr>
                <a:srgbClr val="001F5F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неправильно написанное обращение (например, “Dear Brenda White”, т.е., кроме имени, дана фамилия),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241300" marR="431800" lvl="0" indent="-229234" algn="l" rtl="0">
              <a:lnSpc>
                <a:spcPct val="108124"/>
              </a:lnSpc>
              <a:spcBef>
                <a:spcPts val="990"/>
              </a:spcBef>
              <a:spcAft>
                <a:spcPts val="0"/>
              </a:spcAft>
              <a:buClr>
                <a:srgbClr val="001F5F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подпись, состоящая из имени и фамилии (например, “Olga Petrova”),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422275" lvl="0" indent="-409575" algn="l" rtl="0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rgbClr val="001F5F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подпись без имени (“Your friend”),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241300" marR="132080" lvl="0" indent="-229234" algn="l" rtl="0">
              <a:lnSpc>
                <a:spcPct val="108124"/>
              </a:lnSpc>
              <a:spcBef>
                <a:spcPts val="1045"/>
              </a:spcBef>
              <a:spcAft>
                <a:spcPts val="0"/>
              </a:spcAft>
              <a:buClr>
                <a:srgbClr val="001F5F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завершающая фраза в официальном стиле (например, “Sincerely yours”).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4"/>
          <p:cNvSpPr txBox="1">
            <a:spLocks noGrp="1"/>
          </p:cNvSpPr>
          <p:nvPr>
            <p:ph type="title"/>
          </p:nvPr>
        </p:nvSpPr>
        <p:spPr>
          <a:xfrm>
            <a:off x="2441194" y="55575"/>
            <a:ext cx="424116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Организация текста</a:t>
            </a:r>
            <a:endParaRPr/>
          </a:p>
        </p:txBody>
      </p:sp>
      <p:sp>
        <p:nvSpPr>
          <p:cNvPr id="436" name="Google Shape;436;p64"/>
          <p:cNvSpPr txBox="1"/>
          <p:nvPr/>
        </p:nvSpPr>
        <p:spPr>
          <a:xfrm>
            <a:off x="371043" y="1034542"/>
            <a:ext cx="5429885" cy="83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0" anchor="t" anchorCtr="0">
            <a:spAutoFit/>
          </a:bodyPr>
          <a:lstStyle/>
          <a:p>
            <a:pPr marL="12700" marR="5080" lvl="0" indent="0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 доп. схеме отмечаем </a:t>
            </a:r>
            <a:r>
              <a:rPr lang="en-US" sz="2800" b="1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количество</a:t>
            </a:r>
            <a:r>
              <a:rPr lang="en-US" sz="28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ошибок</a:t>
            </a:r>
            <a:r>
              <a:rPr lang="en-US" sz="28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 каждой категории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64"/>
          <p:cNvSpPr txBox="1"/>
          <p:nvPr/>
        </p:nvSpPr>
        <p:spPr>
          <a:xfrm>
            <a:off x="6632829" y="1034542"/>
            <a:ext cx="4987290" cy="83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0" anchor="t" anchorCtr="0">
            <a:spAutoFit/>
          </a:bodyPr>
          <a:lstStyle/>
          <a:p>
            <a:pPr marL="12700" marR="5080" lvl="0" indent="0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Критерии: общее число ошибок по ОТ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Google Shape;438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" y="2069592"/>
            <a:ext cx="59055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9692" y="2069592"/>
            <a:ext cx="4902708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5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931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Организация текста</a:t>
            </a:r>
            <a:endParaRPr/>
          </a:p>
        </p:txBody>
      </p:sp>
      <p:sp>
        <p:nvSpPr>
          <p:cNvPr id="445" name="Google Shape;445;p65"/>
          <p:cNvSpPr txBox="1"/>
          <p:nvPr/>
        </p:nvSpPr>
        <p:spPr>
          <a:xfrm>
            <a:off x="383540" y="1140967"/>
            <a:ext cx="11370945" cy="484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975" rIns="0" bIns="0" anchor="t" anchorCtr="0">
            <a:spAutoFit/>
          </a:bodyPr>
          <a:lstStyle/>
          <a:p>
            <a:pPr marL="12700" marR="1993900" lvl="0" indent="0" algn="l" rtl="0">
              <a:lnSpc>
                <a:spcPct val="96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Общее правило: </a:t>
            </a: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абзац не может состоять из одного простого предложения.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НО в электронном личном письме НЕ является ошибкой: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41300" marR="1322705" lvl="0" indent="-228600" algn="l" rtl="0">
              <a:lnSpc>
                <a:spcPct val="96071"/>
              </a:lnSpc>
              <a:spcBef>
                <a:spcPts val="990"/>
              </a:spcBef>
              <a:spcAft>
                <a:spcPts val="0"/>
              </a:spcAft>
              <a:buClr>
                <a:srgbClr val="001F5F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абзац с выражением благодарности/положительных эмоций от получения письма, состоящий из одного предложения,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41300" marR="5080" lvl="0" indent="-228600" algn="l" rtl="0">
              <a:lnSpc>
                <a:spcPct val="96071"/>
              </a:lnSpc>
              <a:spcBef>
                <a:spcPts val="990"/>
              </a:spcBef>
              <a:spcAft>
                <a:spcPts val="0"/>
              </a:spcAft>
              <a:buClr>
                <a:srgbClr val="001F5F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абзац с выражением надежды на последующие контакты, состоящий из одного предложения.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marR="428625" lvl="0" indent="0" algn="l" rtl="0">
              <a:lnSpc>
                <a:spcPct val="96071"/>
              </a:lnSpc>
              <a:spcBef>
                <a:spcPts val="994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Ошибка </a:t>
            </a: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– включение выражения надежды на последующие контакты в абзац с ответами на вопросы друга.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marR="488950" lvl="0" indent="0" algn="l" rtl="0">
              <a:lnSpc>
                <a:spcPct val="96071"/>
              </a:lnSpc>
              <a:spcBef>
                <a:spcPts val="100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Выражение надежды на последующие контакты может объединяться в один абзац с указанием причины, почему автор заканчивает писать письмо («Извини, меня зовет мама. С нетерпением жду ответа.»)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2123694" y="36322"/>
            <a:ext cx="9001125" cy="118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Изменения в КИМ 2025 г.</a:t>
            </a:r>
            <a:endParaRPr/>
          </a:p>
          <a:p>
            <a:pPr marL="33274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в сравнении с КИМ 2024 г.</a:t>
            </a:r>
            <a:endParaRPr/>
          </a:p>
        </p:txBody>
      </p:sp>
      <p:pic>
        <p:nvPicPr>
          <p:cNvPr id="76" name="Google Shape;7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383791"/>
            <a:ext cx="4736592" cy="5108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708" y="1588008"/>
            <a:ext cx="5663184" cy="299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6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9810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Организация текста</a:t>
            </a:r>
            <a:endParaRPr sz="4400"/>
          </a:p>
        </p:txBody>
      </p:sp>
      <p:sp>
        <p:nvSpPr>
          <p:cNvPr id="451" name="Google Shape;451;p66"/>
          <p:cNvSpPr txBox="1">
            <a:spLocks noGrp="1"/>
          </p:cNvSpPr>
          <p:nvPr>
            <p:ph type="body" idx="1"/>
          </p:nvPr>
        </p:nvSpPr>
        <p:spPr>
          <a:xfrm>
            <a:off x="383540" y="1101344"/>
            <a:ext cx="10972800" cy="468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175" rIns="0" bIns="0" anchor="t" anchorCtr="0">
            <a:spAutoFit/>
          </a:bodyPr>
          <a:lstStyle/>
          <a:p>
            <a:pPr marL="545465" marR="82296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Если </a:t>
            </a:r>
            <a:r>
              <a:rPr lang="en-US" b="1" u="sng">
                <a:latin typeface="Calibri"/>
                <a:ea typeface="Calibri"/>
                <a:cs typeface="Calibri"/>
                <a:sym typeface="Calibri"/>
              </a:rPr>
              <a:t>завершающая фраза и подпись даны на одной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u="sng">
                <a:latin typeface="Calibri"/>
                <a:ea typeface="Calibri"/>
                <a:cs typeface="Calibri"/>
                <a:sym typeface="Calibri"/>
              </a:rPr>
              <a:t>строке</a:t>
            </a:r>
            <a:r>
              <a:rPr lang="en-US"/>
              <a:t>, то это надо отмечать как отдельные ошибки в</a:t>
            </a:r>
            <a:endParaRPr/>
          </a:p>
          <a:p>
            <a:pPr marL="545465" lvl="0" indent="0" algn="l" rtl="0">
              <a:lnSpc>
                <a:spcPct val="10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дополнительной схеме и расценивать как </a:t>
            </a:r>
            <a:r>
              <a:rPr lang="en-US">
                <a:solidFill>
                  <a:srgbClr val="C00000"/>
                </a:solidFill>
              </a:rPr>
              <a:t>две ошибки в</a:t>
            </a:r>
            <a:endParaRPr/>
          </a:p>
          <a:p>
            <a:pPr marL="545465" marR="5080" lvl="0" indent="0" algn="l" rtl="0">
              <a:lnSpc>
                <a:spcPct val="108124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00000"/>
                </a:solidFill>
              </a:rPr>
              <a:t>организации </a:t>
            </a:r>
            <a:r>
              <a:rPr lang="en-US"/>
              <a:t>текста, т.к. завершающая фраза и подпись не на отдельных строках.</a:t>
            </a:r>
            <a:endParaRPr/>
          </a:p>
        </p:txBody>
      </p:sp>
      <p:pic>
        <p:nvPicPr>
          <p:cNvPr id="452" name="Google Shape;452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6207" y="3429000"/>
            <a:ext cx="8203692" cy="306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7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931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ОТ: логические ошибки</a:t>
            </a:r>
            <a:endParaRPr/>
          </a:p>
        </p:txBody>
      </p:sp>
      <p:sp>
        <p:nvSpPr>
          <p:cNvPr id="458" name="Google Shape;458;p67"/>
          <p:cNvSpPr txBox="1"/>
          <p:nvPr/>
        </p:nvSpPr>
        <p:spPr>
          <a:xfrm>
            <a:off x="916939" y="1088593"/>
            <a:ext cx="10299065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51459" lvl="0" indent="-243204" algn="l" rtl="0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SzPts val="2300"/>
              <a:buFont typeface="Noto Sans Symbols"/>
              <a:buChar char="✔"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Если 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есть адрес и дата </a:t>
            </a: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(используется один или оба из этих элементов), то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41300" lvl="0" indent="0" algn="l" rtl="0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считаем за 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	логическую ошибку</a:t>
            </a: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41300" marR="511175" lvl="0" indent="-233045" algn="l" rtl="0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Clr>
                <a:srgbClr val="001F5F"/>
              </a:buClr>
              <a:buSzPts val="2300"/>
              <a:buFont typeface="Noto Sans Symbols"/>
              <a:buChar char="✔"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использование 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двух формул этикета, двух речевых клише, выполняющих одну и ту же функцию</a:t>
            </a: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Пример 1.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marR="6554469" lvl="0" indent="0" algn="l" rtl="0">
              <a:lnSpc>
                <a:spcPct val="10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Email me soon. Keep in touch. Love,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Olya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Пример 2.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Best wishes. With love,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Ari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41300" marR="5080" lvl="0" indent="-23304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1F5F"/>
              </a:buClr>
              <a:buSzPts val="2300"/>
              <a:buFont typeface="Noto Sans Symbols"/>
              <a:buChar char="✔"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Если 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благодарность в конце письма</a:t>
            </a: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 то фиксируем	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	логическую ошибку </a:t>
            </a: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(по РКЗ, Аспект 4, благодарность за полученное письмо принимаем(+),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8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9810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Организация текста: логичность</a:t>
            </a:r>
            <a:endParaRPr sz="4400"/>
          </a:p>
        </p:txBody>
      </p:sp>
      <p:sp>
        <p:nvSpPr>
          <p:cNvPr id="464" name="Google Shape;464;p68"/>
          <p:cNvSpPr txBox="1"/>
          <p:nvPr/>
        </p:nvSpPr>
        <p:spPr>
          <a:xfrm>
            <a:off x="916939" y="1809064"/>
            <a:ext cx="10179685" cy="2243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325" rIns="0" bIns="0" anchor="t" anchorCtr="0">
            <a:spAutoFit/>
          </a:bodyPr>
          <a:lstStyle/>
          <a:p>
            <a:pPr marL="241300" marR="273685" lvl="0" indent="-233679" algn="l" rtl="0">
              <a:lnSpc>
                <a:spcPct val="10821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700"/>
              <a:buFont typeface="Noto Sans Symbols"/>
              <a:buChar char="✔"/>
            </a:pPr>
            <a:r>
              <a:rPr lang="en-US" sz="2800" i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	Экзаменуемые дают ответы на вопросы </a:t>
            </a:r>
            <a:r>
              <a:rPr lang="en-US" sz="2800" i="1" u="sng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не в том порядке</a:t>
            </a:r>
            <a:r>
              <a:rPr lang="en-US" sz="2800" i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, в каком давались вопросы в письме-стимуле</a:t>
            </a:r>
            <a:r>
              <a:rPr lang="en-US" sz="28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marR="123825" lvl="0" indent="0" algn="l" rtl="0">
              <a:lnSpc>
                <a:spcPct val="107857"/>
              </a:lnSpc>
              <a:spcBef>
                <a:spcPts val="100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Если при этом общая логика высказывания не нарушается, ответы на вопросы друга логично выстроены, то оценка не снижается.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Вопрос решается в каждом отдельном случае при анализе работы.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9"/>
          <p:cNvSpPr txBox="1">
            <a:spLocks noGrp="1"/>
          </p:cNvSpPr>
          <p:nvPr>
            <p:ph type="title"/>
          </p:nvPr>
        </p:nvSpPr>
        <p:spPr>
          <a:xfrm>
            <a:off x="2123694" y="153670"/>
            <a:ext cx="5545455" cy="69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ОТ: логические ошибки</a:t>
            </a:r>
            <a:endParaRPr sz="4400"/>
          </a:p>
        </p:txBody>
      </p:sp>
      <p:sp>
        <p:nvSpPr>
          <p:cNvPr id="470" name="Google Shape;470;p69"/>
          <p:cNvSpPr txBox="1"/>
          <p:nvPr/>
        </p:nvSpPr>
        <p:spPr>
          <a:xfrm>
            <a:off x="523443" y="1024509"/>
            <a:ext cx="11270615" cy="569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9525" rIns="0" bIns="0" anchor="t" anchorCtr="0">
            <a:spAutoFit/>
          </a:bodyPr>
          <a:lstStyle/>
          <a:p>
            <a:pPr marL="12700" marR="5080" lvl="0" indent="0" algn="l" rtl="0">
              <a:lnSpc>
                <a:spcPct val="10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Универсальных средств связи для любых случаев не существует, используемые </a:t>
            </a:r>
            <a:r>
              <a:rPr lang="en-US" sz="2200" b="1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средства</a:t>
            </a:r>
            <a:r>
              <a:rPr lang="en-US" sz="2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логической связи должны соответствовать контексту</a:t>
            </a:r>
            <a:r>
              <a:rPr lang="en-US" sz="2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40665" lvl="0" indent="-231775" algn="l" rtl="0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>
                <a:srgbClr val="001F5F"/>
              </a:buClr>
              <a:buSzPts val="2100"/>
              <a:buFont typeface="Noto Sans Symbols"/>
              <a:buChar char="✔"/>
            </a:pPr>
            <a:r>
              <a:rPr lang="en-US" sz="22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US" sz="20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Логический мостик» между 1 и 2 абзацами обязателен.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marR="83820" lvl="0" indent="55880" algn="l" rtl="0">
              <a:lnSpc>
                <a:spcPct val="108000"/>
              </a:lnSpc>
              <a:spcBef>
                <a:spcPts val="1055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Если экзаменуемый после благодарности за полученное письмо / выражения положительных эмоций от его получения сразу отвечает на вопросы, не предваряя их каким-либо «логическим мостиком», – это </a:t>
            </a:r>
            <a:r>
              <a:rPr lang="en-US" sz="20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нарушение логичности (Log).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0665" lvl="0" indent="-227965" algn="l" rtl="0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1F5F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Вводные </a:t>
            </a:r>
            <a:r>
              <a:rPr lang="en-US" sz="2000" b="1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Well, By the way </a:t>
            </a: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не принимаются в качестве перехода от благодарности к ответам на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вопросы друга по переписке.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marR="187960" lvl="0" indent="-228600" algn="l" rtl="0">
              <a:lnSpc>
                <a:spcPct val="108000"/>
              </a:lnSpc>
              <a:spcBef>
                <a:spcPts val="1030"/>
              </a:spcBef>
              <a:spcAft>
                <a:spcPts val="0"/>
              </a:spcAft>
              <a:buClr>
                <a:srgbClr val="001F5F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0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Oh, what great news!</a:t>
            </a: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” или “</a:t>
            </a:r>
            <a:r>
              <a:rPr lang="en-US" sz="20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My congratulations!</a:t>
            </a: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2000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без дальнейших пояснений</a:t>
            </a: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 с чем он поздравляет или что за новости, а сразу приступает к вопросам, то это нарушение логичности </a:t>
            </a:r>
            <a:r>
              <a:rPr lang="en-US" sz="20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(Log).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marR="33020" lvl="0" indent="-228600" algn="l" rtl="0">
              <a:lnSpc>
                <a:spcPct val="108000"/>
              </a:lnSpc>
              <a:spcBef>
                <a:spcPts val="1010"/>
              </a:spcBef>
              <a:spcAft>
                <a:spcPts val="0"/>
              </a:spcAft>
              <a:buClr>
                <a:srgbClr val="001F5F"/>
              </a:buClr>
              <a:buSzPts val="2000"/>
              <a:buFont typeface="Noto Sans Symbols"/>
              <a:buChar char="✔"/>
            </a:pPr>
            <a:r>
              <a:rPr lang="en-US" sz="2000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Неправильное использование </a:t>
            </a:r>
            <a:r>
              <a:rPr lang="en-US" sz="20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референтных слов </a:t>
            </a: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(reference words), </a:t>
            </a:r>
            <a:r>
              <a:rPr lang="en-US" sz="20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 первую очередь местоимений. Они указывают на идеи и предметы, упомянутые ранее в тексте или разговоре, что позволяет избегать повторений и обеспечивает связность речи. (например, использование местоимений </a:t>
            </a:r>
            <a:r>
              <a:rPr lang="en-US" sz="2000" b="1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he/she вместо it </a:t>
            </a:r>
            <a:r>
              <a:rPr lang="en-US" sz="20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по отношению к неодушевлённым предметам).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marR="99695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001F5F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союза </a:t>
            </a:r>
            <a:r>
              <a:rPr lang="en-US" sz="20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because </a:t>
            </a: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 начале придаточного предложения, которое оторвано от главного и используется как отдельное предложение, – ошибка в употреблении средств логической связи.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0665" lvl="0" indent="-227965" algn="l" rtl="0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Clr>
                <a:srgbClr val="001F5F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Неправильное употребление </a:t>
            </a:r>
            <a:r>
              <a:rPr lang="en-US" sz="20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and etc. </a:t>
            </a: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вместо </a:t>
            </a:r>
            <a:r>
              <a:rPr lang="en-US" sz="20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0"/>
          <p:cNvSpPr txBox="1">
            <a:spLocks noGrp="1"/>
          </p:cNvSpPr>
          <p:nvPr>
            <p:ph type="title"/>
          </p:nvPr>
        </p:nvSpPr>
        <p:spPr>
          <a:xfrm>
            <a:off x="2085594" y="43434"/>
            <a:ext cx="423862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Организация текста</a:t>
            </a:r>
            <a:endParaRPr/>
          </a:p>
        </p:txBody>
      </p:sp>
      <p:sp>
        <p:nvSpPr>
          <p:cNvPr id="476" name="Google Shape;476;p70"/>
          <p:cNvSpPr txBox="1"/>
          <p:nvPr/>
        </p:nvSpPr>
        <p:spPr>
          <a:xfrm>
            <a:off x="916939" y="834667"/>
            <a:ext cx="3876675" cy="283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Приемлемо: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Hi Kevin,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13928"/>
              </a:lnSpc>
              <a:spcBef>
                <a:spcPts val="66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Thanks for your letter. I’m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13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glad to hear from you.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7857"/>
              </a:lnSpc>
              <a:spcBef>
                <a:spcPts val="1045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Well, in your email you ask</a:t>
            </a: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me some questions</a:t>
            </a: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70"/>
          <p:cNvSpPr txBox="1"/>
          <p:nvPr/>
        </p:nvSpPr>
        <p:spPr>
          <a:xfrm>
            <a:off x="5616702" y="834667"/>
            <a:ext cx="5612765" cy="437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Не принимается: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Hi Kevin,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13928"/>
              </a:lnSpc>
              <a:spcBef>
                <a:spcPts val="66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Thanks for your letter. I’m glad to hear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13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from you.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Well</a:t>
            </a: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 Russian teenagers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75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Hi Kevin,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7857"/>
              </a:lnSpc>
              <a:spcBef>
                <a:spcPts val="104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I’m glad to hear from you again. 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By the way</a:t>
            </a: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 Russian teenagers…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1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9810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Организация текста: логичность</a:t>
            </a:r>
            <a:endParaRPr sz="4400"/>
          </a:p>
        </p:txBody>
      </p:sp>
      <p:sp>
        <p:nvSpPr>
          <p:cNvPr id="483" name="Google Shape;483;p71"/>
          <p:cNvSpPr txBox="1">
            <a:spLocks noGrp="1"/>
          </p:cNvSpPr>
          <p:nvPr>
            <p:ph type="body" idx="1"/>
          </p:nvPr>
        </p:nvSpPr>
        <p:spPr>
          <a:xfrm>
            <a:off x="383540" y="1101344"/>
            <a:ext cx="10972800" cy="468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175" rIns="0" bIns="0" anchor="t" anchorCtr="0">
            <a:spAutoFit/>
          </a:bodyPr>
          <a:lstStyle/>
          <a:p>
            <a:pPr marL="545465" marR="508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Для того чтобы текст был логичным и связным, можно использовать следующие фразы:</a:t>
            </a:r>
            <a:endParaRPr/>
          </a:p>
          <a:p>
            <a:pPr marL="545465" marR="72390" lvl="0" indent="0" algn="l" rtl="0">
              <a:lnSpc>
                <a:spcPct val="108124"/>
              </a:lnSpc>
              <a:spcBef>
                <a:spcPts val="995"/>
              </a:spcBef>
              <a:spcAft>
                <a:spcPts val="0"/>
              </a:spcAft>
              <a:buNone/>
            </a:pPr>
            <a:r>
              <a:rPr lang="en-US"/>
              <a:t>«You asked me about…» / «You’ve asked me about» (оба варианты приемлемы),</a:t>
            </a:r>
            <a:endParaRPr/>
          </a:p>
          <a:p>
            <a:pPr marL="545465" lvl="0" indent="0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None/>
            </a:pPr>
            <a:r>
              <a:rPr lang="en-US"/>
              <a:t>«Well, I can say that…»</a:t>
            </a:r>
            <a:endParaRPr/>
          </a:p>
          <a:p>
            <a:pPr marL="545465" lvl="0" indent="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/>
              <a:t>«As you are interested in…»,</a:t>
            </a:r>
            <a:endParaRPr/>
          </a:p>
          <a:p>
            <a:pPr marL="545465" lvl="0" indent="0" algn="l" rtl="0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None/>
            </a:pPr>
            <a:r>
              <a:rPr lang="en-US"/>
              <a:t>«I’d like to tell you that…»</a:t>
            </a:r>
            <a:endParaRPr/>
          </a:p>
          <a:p>
            <a:pPr marL="4837430" lvl="0" indent="0" algn="l" rtl="0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None/>
            </a:pPr>
            <a:r>
              <a:rPr lang="en-US" sz="2800"/>
              <a:t>и т.п.</a:t>
            </a:r>
            <a:endParaRPr sz="28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2"/>
          <p:cNvSpPr txBox="1">
            <a:spLocks noGrp="1"/>
          </p:cNvSpPr>
          <p:nvPr>
            <p:ph type="title"/>
          </p:nvPr>
        </p:nvSpPr>
        <p:spPr>
          <a:xfrm>
            <a:off x="2123694" y="716102"/>
            <a:ext cx="5874385" cy="69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Организация текста: СЛС</a:t>
            </a:r>
            <a:endParaRPr sz="4400"/>
          </a:p>
        </p:txBody>
      </p:sp>
      <p:sp>
        <p:nvSpPr>
          <p:cNvPr id="489" name="Google Shape;489;p72"/>
          <p:cNvSpPr/>
          <p:nvPr/>
        </p:nvSpPr>
        <p:spPr>
          <a:xfrm>
            <a:off x="929639" y="4262628"/>
            <a:ext cx="10331450" cy="40005"/>
          </a:xfrm>
          <a:custGeom>
            <a:avLst/>
            <a:gdLst/>
            <a:ahLst/>
            <a:cxnLst/>
            <a:rect l="l" t="t" r="r" b="b"/>
            <a:pathLst>
              <a:path w="10331450" h="40004" extrusionOk="0">
                <a:moveTo>
                  <a:pt x="10331195" y="0"/>
                </a:moveTo>
                <a:lnTo>
                  <a:pt x="0" y="0"/>
                </a:lnTo>
                <a:lnTo>
                  <a:pt x="0" y="39624"/>
                </a:lnTo>
                <a:lnTo>
                  <a:pt x="10331195" y="39624"/>
                </a:lnTo>
                <a:lnTo>
                  <a:pt x="10331195" y="0"/>
                </a:lnTo>
                <a:close/>
              </a:path>
            </a:pathLst>
          </a:custGeom>
          <a:solidFill>
            <a:srgbClr val="001F5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0" name="Google Shape;490;p72"/>
          <p:cNvSpPr txBox="1"/>
          <p:nvPr/>
        </p:nvSpPr>
        <p:spPr>
          <a:xfrm>
            <a:off x="916939" y="1597278"/>
            <a:ext cx="10360025" cy="339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5725" rIns="0" bIns="0" anchor="t" anchorCtr="0">
            <a:spAutoFit/>
          </a:bodyPr>
          <a:lstStyle/>
          <a:p>
            <a:pPr marL="12700" marR="508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Нет  «запрещённых»  слов  и  фраз,  но все    слова    и    фразы    должны использоваться     </a:t>
            </a:r>
            <a:r>
              <a:rPr lang="en-US" sz="4800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логично     и     в</a:t>
            </a:r>
            <a:r>
              <a:rPr lang="en-US" sz="4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 соответствии с нормой современного </a:t>
            </a:r>
            <a:r>
              <a:rPr lang="en-US" sz="4800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английского языка.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3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931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ОТ: ошибки в средствах связи (СЛС)</a:t>
            </a:r>
            <a:endParaRPr/>
          </a:p>
        </p:txBody>
      </p:sp>
      <p:sp>
        <p:nvSpPr>
          <p:cNvPr id="496" name="Google Shape;496;p73"/>
          <p:cNvSpPr txBox="1"/>
          <p:nvPr/>
        </p:nvSpPr>
        <p:spPr>
          <a:xfrm>
            <a:off x="916939" y="1112901"/>
            <a:ext cx="10241915" cy="49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7300" rIns="0" bIns="0" anchor="t" anchorCtr="0">
            <a:spAutoFit/>
          </a:bodyPr>
          <a:lstStyle/>
          <a:p>
            <a:pPr marL="12700" marR="5080" lvl="0" indent="0" algn="l" rtl="0">
              <a:lnSpc>
                <a:spcPct val="95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Это ошибки в средствах связи, не лексико-грамматические ошибки!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Учитываются по К2 «Организация текста» (СЛС).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2700" marR="6959600" lvl="0" indent="0" algn="l" rtl="0">
              <a:lnSpc>
                <a:spcPct val="1059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the one hand, On one </a:t>
            </a: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side</a:t>
            </a: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my opinion,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7937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Орфографические ошибки учитываются по К4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7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«Орфография и пунктуация»: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2700" marR="7332980" lvl="0" indent="0" algn="l" rtl="0">
              <a:lnSpc>
                <a:spcPct val="105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On the one </a:t>
            </a:r>
            <a:r>
              <a:rPr lang="en-US" sz="3200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hend</a:t>
            </a: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 In my </a:t>
            </a:r>
            <a:r>
              <a:rPr lang="en-US" sz="3200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opinin</a:t>
            </a: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4"/>
          <p:cNvSpPr txBox="1">
            <a:spLocks noGrp="1"/>
          </p:cNvSpPr>
          <p:nvPr>
            <p:ph type="title"/>
          </p:nvPr>
        </p:nvSpPr>
        <p:spPr>
          <a:xfrm>
            <a:off x="2047494" y="61417"/>
            <a:ext cx="9710420" cy="118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75" rIns="0" bIns="0" anchor="t" anchorCtr="0">
            <a:spAutoFit/>
          </a:bodyPr>
          <a:lstStyle/>
          <a:p>
            <a:pPr marL="12700" marR="508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Лексико-грамматическое оформление текста (ЛГОТ)</a:t>
            </a:r>
            <a:endParaRPr/>
          </a:p>
        </p:txBody>
      </p:sp>
      <p:sp>
        <p:nvSpPr>
          <p:cNvPr id="502" name="Google Shape;502;p74"/>
          <p:cNvSpPr txBox="1"/>
          <p:nvPr/>
        </p:nvSpPr>
        <p:spPr>
          <a:xfrm>
            <a:off x="916939" y="1138100"/>
            <a:ext cx="9607550" cy="391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8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Следует учитывать: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241300" marR="5080" lvl="0" indent="-229234" algn="l" rtl="0">
              <a:lnSpc>
                <a:spcPct val="108124"/>
              </a:lnSpc>
              <a:spcBef>
                <a:spcPts val="1045"/>
              </a:spcBef>
              <a:spcAft>
                <a:spcPts val="0"/>
              </a:spcAft>
              <a:buClr>
                <a:srgbClr val="001F5F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соответствие использованных лексических единиц и грамматических структур </a:t>
            </a:r>
            <a:r>
              <a:rPr lang="en-US" sz="3200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уровню сложности задания</a:t>
            </a: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422275" lvl="0" indent="-409575" algn="l" rtl="0">
              <a:lnSpc>
                <a:spcPct val="114062"/>
              </a:lnSpc>
              <a:spcBef>
                <a:spcPts val="560"/>
              </a:spcBef>
              <a:spcAft>
                <a:spcPts val="0"/>
              </a:spcAft>
              <a:buClr>
                <a:srgbClr val="001F5F"/>
              </a:buClr>
              <a:buSzPts val="3200"/>
              <a:buFont typeface="Noto Sans Symbols"/>
              <a:buChar char="✔"/>
            </a:pPr>
            <a:r>
              <a:rPr lang="en-US" sz="3200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наличие лексико-грамматических ошибок</a:t>
            </a: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 т.е.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241300" marR="531495" lvl="0" indent="0" algn="l" rtl="0">
              <a:lnSpc>
                <a:spcPct val="90000"/>
              </a:lnSpc>
              <a:spcBef>
                <a:spcPts val="19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правильность использования лексических единиц, словосочетаний, речевых клише и правильность использования грамматических форм и структур в коммуникативно-значимом контексте.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5"/>
          <p:cNvSpPr txBox="1">
            <a:spLocks noGrp="1"/>
          </p:cNvSpPr>
          <p:nvPr>
            <p:ph type="title"/>
          </p:nvPr>
        </p:nvSpPr>
        <p:spPr>
          <a:xfrm>
            <a:off x="2111120" y="61417"/>
            <a:ext cx="9711690" cy="118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75" rIns="0" bIns="0" anchor="t" anchorCtr="0">
            <a:spAutoFit/>
          </a:bodyPr>
          <a:lstStyle/>
          <a:p>
            <a:pPr marL="12700" marR="508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Лексико-грамматическое оформление текста (ЛГОТ)</a:t>
            </a:r>
            <a:endParaRPr/>
          </a:p>
        </p:txBody>
      </p:sp>
      <p:sp>
        <p:nvSpPr>
          <p:cNvPr id="508" name="Google Shape;508;p75"/>
          <p:cNvSpPr txBox="1"/>
          <p:nvPr/>
        </p:nvSpPr>
        <p:spPr>
          <a:xfrm>
            <a:off x="358241" y="1146327"/>
            <a:ext cx="11379835" cy="484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6025" rIns="0" bIns="0" anchor="t" anchorCtr="0">
            <a:spAutoFit/>
          </a:bodyPr>
          <a:lstStyle/>
          <a:p>
            <a:pPr marL="240665" lvl="0" indent="-227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SzPts val="2100"/>
              <a:buFont typeface="Noto Sans Symbols"/>
              <a:buChar char="✔"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ошибки в неправильном употреблении слова в контексте;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292100" algn="l" rtl="0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Clr>
                <a:srgbClr val="001F5F"/>
              </a:buClr>
              <a:buSzPts val="2100"/>
              <a:buFont typeface="Noto Sans Symbols"/>
              <a:buChar char="✔"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ошибки в сочетаемости слов;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292100" algn="l" rtl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rgbClr val="001F5F"/>
              </a:buClr>
              <a:buSzPts val="2100"/>
              <a:buFont typeface="Noto Sans Symbols"/>
              <a:buChar char="✔"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пропуск слова, когда это не влияет/влияет на грамматическую структуру предложения;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292100" algn="l" rtl="0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Clr>
                <a:srgbClr val="001F5F"/>
              </a:buClr>
              <a:buSzPts val="2100"/>
              <a:buFont typeface="Noto Sans Symbols"/>
              <a:buChar char="✔"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послелоги во фразовых глаголах;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292100" algn="l" rtl="0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Clr>
                <a:srgbClr val="001F5F"/>
              </a:buClr>
              <a:buSzPts val="2100"/>
              <a:buFont typeface="Noto Sans Symbols"/>
              <a:buChar char="✔"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ошибки в написании слов, которые меняют их значение (think – thing, lose – loose);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41300" marR="1210310" lvl="0" indent="-228600" algn="l" rtl="0">
              <a:lnSpc>
                <a:spcPct val="90000"/>
              </a:lnSpc>
              <a:spcBef>
                <a:spcPts val="994"/>
              </a:spcBef>
              <a:spcAft>
                <a:spcPts val="0"/>
              </a:spcAft>
              <a:buClr>
                <a:srgbClr val="001F5F"/>
              </a:buClr>
              <a:buSzPts val="2100"/>
              <a:buFont typeface="Noto Sans Symbols"/>
              <a:buChar char="✔"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ошибки в употреблении видовременных форм глаголов, неличных форм глаголов, модальных глаголов; форм множественного числа и притяжательного падежа существительных; форм степеней сравнения прилагательных и наречий; артиклей, предлогов, местоимений и т.д. (см. Кодификатор);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292100" algn="l" rtl="0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Clr>
                <a:srgbClr val="001F5F"/>
              </a:buClr>
              <a:buSzPts val="2100"/>
              <a:buFont typeface="Noto Sans Symbols"/>
              <a:buChar char="✔"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ошибки в порядке слов в предложении;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292100" algn="l" rtl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rgbClr val="001F5F"/>
              </a:buClr>
              <a:buSzPts val="2100"/>
              <a:buFont typeface="Noto Sans Symbols"/>
              <a:buChar char="✔"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ошибки в словообразовании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Повторяющиеся ошибки </a:t>
            </a:r>
            <a:r>
              <a:rPr lang="en-US" sz="2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 ошибки на одно и то же правило считаются как одна!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2123694" y="36322"/>
            <a:ext cx="7782559" cy="118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75" rIns="0" bIns="0" anchor="t" anchorCtr="0">
            <a:spAutoFit/>
          </a:bodyPr>
          <a:lstStyle/>
          <a:p>
            <a:pPr marL="12700" marR="508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Изменения в критериях оценивания выполнения задания 35 (РКЗ)</a:t>
            </a:r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" y="1333500"/>
            <a:ext cx="11213592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6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931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Орфография и пунктуация: кодификатор</a:t>
            </a:r>
            <a:endParaRPr/>
          </a:p>
        </p:txBody>
      </p:sp>
      <p:pic>
        <p:nvPicPr>
          <p:cNvPr id="514" name="Google Shape;514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408" y="1524000"/>
            <a:ext cx="10642092" cy="4546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7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931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Орфография и пунктуация</a:t>
            </a:r>
            <a:endParaRPr/>
          </a:p>
        </p:txBody>
      </p:sp>
      <p:sp>
        <p:nvSpPr>
          <p:cNvPr id="520" name="Google Shape;520;p77"/>
          <p:cNvSpPr txBox="1"/>
          <p:nvPr/>
        </p:nvSpPr>
        <p:spPr>
          <a:xfrm>
            <a:off x="383540" y="1145539"/>
            <a:ext cx="11353165" cy="463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75" rIns="0" bIns="0" anchor="t" anchorCtr="0">
            <a:spAutoFit/>
          </a:bodyPr>
          <a:lstStyle/>
          <a:p>
            <a:pPr marL="241300" marR="508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К орфографическим ошибкам относятся все ошибки в написании слова, если они не меняют значение слова.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marR="1293495" lvl="0" indent="-228600" algn="l" rtl="0">
              <a:lnSpc>
                <a:spcPct val="70000"/>
              </a:lnSpc>
              <a:spcBef>
                <a:spcPts val="995"/>
              </a:spcBef>
              <a:spcAft>
                <a:spcPts val="0"/>
              </a:spcAft>
              <a:buClr>
                <a:srgbClr val="001F5F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Если ошибка в написании слова меняет его значение, то такая ошибка переходит в разряд лексических (think – thing, lose – loose).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0665" lvl="0" indent="-227965" algn="l" rtl="0">
              <a:lnSpc>
                <a:spcPct val="101950"/>
              </a:lnSpc>
              <a:spcBef>
                <a:spcPts val="285"/>
              </a:spcBef>
              <a:spcAft>
                <a:spcPts val="0"/>
              </a:spcAft>
              <a:buClr>
                <a:srgbClr val="001F5F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Если слово написано правильно, а затем зачёркнуто и дан неправильный вариант либо наоборот,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lvl="0" indent="0" algn="l" rtl="0">
              <a:lnSpc>
                <a:spcPct val="101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принимается </a:t>
            </a:r>
            <a:r>
              <a:rPr lang="en-US" sz="2000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последний</a:t>
            </a: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 не зачёркнутый вариант.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marR="648335" lvl="0" indent="-228600" algn="l" rtl="0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Clr>
                <a:srgbClr val="001F5F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Если слово, повторяющееся в работе несколько раз, один раз написано правильно, а второй раз (третий и т.д.) – неправильно, это считается ошибкой.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0665" lvl="0" indent="-227965" algn="l" rtl="0">
              <a:lnSpc>
                <a:spcPct val="101950"/>
              </a:lnSpc>
              <a:spcBef>
                <a:spcPts val="280"/>
              </a:spcBef>
              <a:spcAft>
                <a:spcPts val="0"/>
              </a:spcAft>
              <a:buClr>
                <a:srgbClr val="001F5F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Если слово написано с 2–3 орфографическими ошибками, это всё равно считается 1 орфографической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lvl="0" indent="0" algn="l" rtl="0">
              <a:lnSpc>
                <a:spcPct val="101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ошибкой – участник не знает написания одного слова.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96545" lvl="0" indent="-283845" algn="l" rtl="0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001F5F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Если какая-то буква написана </a:t>
            </a:r>
            <a:r>
              <a:rPr lang="en-US" sz="2000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неразборчиво</a:t>
            </a: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 то это - орфографическая ошибка.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0665" lvl="0" indent="-227965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rgbClr val="001F5F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Если более одной буквы написано </a:t>
            </a:r>
            <a:r>
              <a:rPr lang="en-US" sz="2000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неразборчиво</a:t>
            </a: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 то это - лексическая ошибка.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0665" lvl="0" indent="-227965" algn="l" rtl="0">
              <a:lnSpc>
                <a:spcPct val="101950"/>
              </a:lnSpc>
              <a:spcBef>
                <a:spcPts val="275"/>
              </a:spcBef>
              <a:spcAft>
                <a:spcPts val="0"/>
              </a:spcAft>
              <a:buClr>
                <a:srgbClr val="001F5F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Если в начале предложения не стоит заглавная буква либо если в середине предложения появляется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lvl="0" indent="0" algn="l" rtl="0">
              <a:lnSpc>
                <a:spcPct val="101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большая буква, например I like fast food Because.., это считается орфографической ошибкой.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marR="951864" lvl="0" indent="114300" algn="l" rtl="0">
              <a:lnSpc>
                <a:spcPct val="70000"/>
              </a:lnSpc>
              <a:spcBef>
                <a:spcPts val="101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Повторяющиеся ошибки</a:t>
            </a:r>
            <a:r>
              <a:rPr lang="en-US" sz="24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 т.е. ошибки на одно и то же правило любого типа в грамматике, лексике, орфографии, пунктуации, </a:t>
            </a:r>
            <a:r>
              <a:rPr lang="en-US" sz="2400" b="1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считаются как одна ошибка</a:t>
            </a:r>
            <a:r>
              <a:rPr lang="en-US" sz="24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8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931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Орфография и пунктуация</a:t>
            </a:r>
            <a:endParaRPr/>
          </a:p>
        </p:txBody>
      </p:sp>
      <p:sp>
        <p:nvSpPr>
          <p:cNvPr id="526" name="Google Shape;526;p78"/>
          <p:cNvSpPr txBox="1"/>
          <p:nvPr/>
        </p:nvSpPr>
        <p:spPr>
          <a:xfrm>
            <a:off x="383540" y="1088542"/>
            <a:ext cx="11334115" cy="437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775" rIns="0" bIns="0" anchor="t" anchorCtr="0">
            <a:spAutoFit/>
          </a:bodyPr>
          <a:lstStyle/>
          <a:p>
            <a:pPr marL="290830" lvl="0" indent="-2876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50"/>
              </a:buClr>
              <a:buSzPts val="2650"/>
              <a:buFont typeface="Noto Sans Symbols"/>
              <a:buChar char="✔"/>
            </a:pPr>
            <a:r>
              <a:rPr lang="en-US" sz="2800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email, email message, email letter, letter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90830" lvl="0" indent="-287655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1F5F"/>
              </a:buClr>
              <a:buSzPts val="2650"/>
              <a:buFont typeface="Noto Sans Symbols"/>
              <a:buChar char="✔"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слово </a:t>
            </a:r>
            <a:r>
              <a:rPr lang="en-US" sz="2800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 имеет два написания: </a:t>
            </a:r>
            <a:r>
              <a:rPr lang="en-US" sz="2800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email и e-mail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41300" marR="5080" lvl="0" indent="-228600" algn="l" rtl="0">
              <a:lnSpc>
                <a:spcPct val="108214"/>
              </a:lnSpc>
              <a:spcBef>
                <a:spcPts val="1035"/>
              </a:spcBef>
              <a:spcAft>
                <a:spcPts val="0"/>
              </a:spcAft>
              <a:buClr>
                <a:srgbClr val="001F5F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слово </a:t>
            </a:r>
            <a:r>
              <a:rPr lang="en-US" sz="2800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pen friend </a:t>
            </a: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имеет три орфографических варианта – </a:t>
            </a:r>
            <a:r>
              <a:rPr lang="en-US" sz="2800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pen friend, pen- friend, penfriend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90830" lvl="0" indent="-287655" algn="l" rtl="0">
              <a:lnSpc>
                <a:spcPct val="113928"/>
              </a:lnSpc>
              <a:spcBef>
                <a:spcPts val="610"/>
              </a:spcBef>
              <a:spcAft>
                <a:spcPts val="0"/>
              </a:spcAft>
              <a:buClr>
                <a:srgbClr val="001F5F"/>
              </a:buClr>
              <a:buSzPts val="2650"/>
              <a:buFont typeface="Noto Sans Symbols"/>
              <a:buChar char="✔"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Слово </a:t>
            </a:r>
            <a:r>
              <a:rPr lang="en-US" sz="2800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internet </a:t>
            </a: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всё чаще пишется со строчной буквы и в такой форме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41300" marR="327025" lvl="0" indent="0" algn="l" rtl="0">
              <a:lnSpc>
                <a:spcPct val="108214"/>
              </a:lnSpc>
              <a:spcBef>
                <a:spcPts val="204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указывается в авторитетных словарях. Рекомендуется на данном этапе принимать оба написания слова </a:t>
            </a:r>
            <a:r>
              <a:rPr lang="en-US" sz="2800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internet/Internet</a:t>
            </a: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 но следить за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41300" lvl="0" indent="0" algn="l" rtl="0">
              <a:lnSpc>
                <a:spcPct val="1001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правильностью предлога, используемого с этим словом. Правильно: I’ve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41300" lvl="0" indent="0" algn="l" rtl="0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found out about it </a:t>
            </a:r>
            <a:r>
              <a:rPr lang="en-US" sz="2800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from/on the internet</a:t>
            </a: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. Неправильно: </a:t>
            </a: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 the internet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41300" lvl="0" indent="0" algn="l" rtl="0">
              <a:lnSpc>
                <a:spcPct val="1141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(интерференция с русским языком).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9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931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Орфография и пунктуация</a:t>
            </a:r>
            <a:endParaRPr/>
          </a:p>
        </p:txBody>
      </p:sp>
      <p:sp>
        <p:nvSpPr>
          <p:cNvPr id="532" name="Google Shape;532;p79"/>
          <p:cNvSpPr txBox="1"/>
          <p:nvPr/>
        </p:nvSpPr>
        <p:spPr>
          <a:xfrm>
            <a:off x="383540" y="1099820"/>
            <a:ext cx="11431905" cy="495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51459" lvl="0" indent="-247650" algn="l" rtl="0">
              <a:lnSpc>
                <a:spcPct val="105666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50"/>
              <a:buFont typeface="Noto Sans Symbols"/>
              <a:buChar char="✔"/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Отсутствие запятой </a:t>
            </a:r>
            <a:r>
              <a:rPr lang="en-US" sz="2400" b="1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при </a:t>
            </a:r>
            <a:r>
              <a:rPr lang="en-US" sz="3000" b="1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вводных словах </a:t>
            </a: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и перечисл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ении </a:t>
            </a: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 ответе на задание 35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41300" lvl="0" indent="0" algn="l" rtl="0">
              <a:lnSpc>
                <a:spcPct val="83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следует считать пунктуационной ошибкой наряду с ошибками в знаках препинания,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41300" marR="950594" lvl="0" indent="0" algn="l" rtl="0">
              <a:lnSpc>
                <a:spcPct val="70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которые характерны для формата электронного личного письма в обращении, подписи, завершающей фразе.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41300" marR="70485" lvl="0" indent="-23749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50"/>
              <a:buFont typeface="Noto Sans Symbols"/>
              <a:buChar char="✔"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Отсутствие запятой после обращения </a:t>
            </a: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ошибкой в современном английском языке не считается.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41300" marR="403860" lvl="0" indent="-237490" algn="l" rtl="0">
              <a:lnSpc>
                <a:spcPct val="70000"/>
              </a:lnSpc>
              <a:spcBef>
                <a:spcPts val="1005"/>
              </a:spcBef>
              <a:spcAft>
                <a:spcPts val="0"/>
              </a:spcAft>
              <a:buClr>
                <a:srgbClr val="001F5F"/>
              </a:buClr>
              <a:buSzPts val="2250"/>
              <a:buFont typeface="Noto Sans Symbols"/>
              <a:buChar char="✔"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Ошибкой в электронном личном письме признаётся </a:t>
            </a: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восклицательный знак после обращения и завершающей фразы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41300" marR="5080" lvl="0" indent="-23749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1F5F"/>
              </a:buClr>
              <a:buSzPts val="2250"/>
              <a:buFont typeface="Noto Sans Symbols"/>
              <a:buChar char="✔"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Восклицательные знаки в конце предложений “Hi!”, “Hello there!”, “Thank you for your letter/message!”, “Write back soon!” ошибкой не считаются.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51459" lvl="0" indent="-24765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C00000"/>
              </a:buClr>
              <a:buSzPts val="2250"/>
              <a:buFont typeface="Noto Sans Symbols"/>
              <a:buChar char="✔"/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Точка после подписи </a:t>
            </a: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считается ошибкой.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51459" lvl="0" indent="-247650" algn="l" rtl="0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C00000"/>
              </a:buClr>
              <a:buSzPts val="2250"/>
              <a:buFont typeface="Noto Sans Symbols"/>
              <a:buChar char="✔"/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Точка после завершающей фразы </a:t>
            </a: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вместо запятой также считается ошибкой.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2700" marR="31750" lvl="0" indent="818514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Точки в конце предложения плохо сканируются, смотрим на заглавные буквы в начале следующего предложения.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3" name="Google Shape;533;p79"/>
          <p:cNvGrpSpPr/>
          <p:nvPr/>
        </p:nvGrpSpPr>
        <p:grpSpPr>
          <a:xfrm>
            <a:off x="431291" y="5181599"/>
            <a:ext cx="609600" cy="597535"/>
            <a:chOff x="431291" y="5181599"/>
            <a:chExt cx="609600" cy="597535"/>
          </a:xfrm>
        </p:grpSpPr>
        <p:sp>
          <p:nvSpPr>
            <p:cNvPr id="534" name="Google Shape;534;p79"/>
            <p:cNvSpPr/>
            <p:nvPr/>
          </p:nvSpPr>
          <p:spPr>
            <a:xfrm>
              <a:off x="431291" y="5181599"/>
              <a:ext cx="609600" cy="597535"/>
            </a:xfrm>
            <a:custGeom>
              <a:avLst/>
              <a:gdLst/>
              <a:ahLst/>
              <a:cxnLst/>
              <a:rect l="l" t="t" r="r" b="b"/>
              <a:pathLst>
                <a:path w="609600" h="597535" extrusionOk="0">
                  <a:moveTo>
                    <a:pt x="409841" y="0"/>
                  </a:moveTo>
                  <a:lnTo>
                    <a:pt x="304800" y="160400"/>
                  </a:lnTo>
                  <a:lnTo>
                    <a:pt x="235712" y="63500"/>
                  </a:lnTo>
                  <a:lnTo>
                    <a:pt x="206362" y="174752"/>
                  </a:lnTo>
                  <a:lnTo>
                    <a:pt x="10439" y="63500"/>
                  </a:lnTo>
                  <a:lnTo>
                    <a:pt x="130581" y="210693"/>
                  </a:lnTo>
                  <a:lnTo>
                    <a:pt x="0" y="238252"/>
                  </a:lnTo>
                  <a:lnTo>
                    <a:pt x="105041" y="325628"/>
                  </a:lnTo>
                  <a:lnTo>
                    <a:pt x="3809" y="403478"/>
                  </a:lnTo>
                  <a:lnTo>
                    <a:pt x="159931" y="385444"/>
                  </a:lnTo>
                  <a:lnTo>
                    <a:pt x="134391" y="487248"/>
                  </a:lnTo>
                  <a:lnTo>
                    <a:pt x="217728" y="432206"/>
                  </a:lnTo>
                  <a:lnTo>
                    <a:pt x="239471" y="597408"/>
                  </a:lnTo>
                  <a:lnTo>
                    <a:pt x="297230" y="413067"/>
                  </a:lnTo>
                  <a:lnTo>
                    <a:pt x="373862" y="545884"/>
                  </a:lnTo>
                  <a:lnTo>
                    <a:pt x="395681" y="399796"/>
                  </a:lnTo>
                  <a:lnTo>
                    <a:pt x="512089" y="500468"/>
                  </a:lnTo>
                  <a:lnTo>
                    <a:pt x="475183" y="357886"/>
                  </a:lnTo>
                  <a:lnTo>
                    <a:pt x="609599" y="367538"/>
                  </a:lnTo>
                  <a:lnTo>
                    <a:pt x="496912" y="289687"/>
                  </a:lnTo>
                  <a:lnTo>
                    <a:pt x="595401" y="225044"/>
                  </a:lnTo>
                  <a:lnTo>
                    <a:pt x="471373" y="202311"/>
                  </a:lnTo>
                  <a:lnTo>
                    <a:pt x="518718" y="123316"/>
                  </a:lnTo>
                  <a:lnTo>
                    <a:pt x="399491" y="147319"/>
                  </a:lnTo>
                  <a:lnTo>
                    <a:pt x="4098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5" name="Google Shape;535;p79"/>
            <p:cNvSpPr/>
            <p:nvPr/>
          </p:nvSpPr>
          <p:spPr>
            <a:xfrm>
              <a:off x="431291" y="5181599"/>
              <a:ext cx="609600" cy="597535"/>
            </a:xfrm>
            <a:custGeom>
              <a:avLst/>
              <a:gdLst/>
              <a:ahLst/>
              <a:cxnLst/>
              <a:rect l="l" t="t" r="r" b="b"/>
              <a:pathLst>
                <a:path w="609600" h="597535" extrusionOk="0">
                  <a:moveTo>
                    <a:pt x="304800" y="160400"/>
                  </a:moveTo>
                  <a:lnTo>
                    <a:pt x="409841" y="0"/>
                  </a:lnTo>
                  <a:lnTo>
                    <a:pt x="399491" y="147319"/>
                  </a:lnTo>
                  <a:lnTo>
                    <a:pt x="518718" y="123316"/>
                  </a:lnTo>
                  <a:lnTo>
                    <a:pt x="471373" y="202311"/>
                  </a:lnTo>
                  <a:lnTo>
                    <a:pt x="595401" y="225044"/>
                  </a:lnTo>
                  <a:lnTo>
                    <a:pt x="496912" y="289687"/>
                  </a:lnTo>
                  <a:lnTo>
                    <a:pt x="609599" y="367538"/>
                  </a:lnTo>
                  <a:lnTo>
                    <a:pt x="475183" y="357886"/>
                  </a:lnTo>
                  <a:lnTo>
                    <a:pt x="512089" y="500468"/>
                  </a:lnTo>
                  <a:lnTo>
                    <a:pt x="395681" y="399796"/>
                  </a:lnTo>
                  <a:lnTo>
                    <a:pt x="373862" y="545884"/>
                  </a:lnTo>
                  <a:lnTo>
                    <a:pt x="297230" y="413067"/>
                  </a:lnTo>
                  <a:lnTo>
                    <a:pt x="239471" y="597408"/>
                  </a:lnTo>
                  <a:lnTo>
                    <a:pt x="217728" y="432206"/>
                  </a:lnTo>
                  <a:lnTo>
                    <a:pt x="134391" y="487248"/>
                  </a:lnTo>
                  <a:lnTo>
                    <a:pt x="159931" y="385444"/>
                  </a:lnTo>
                  <a:lnTo>
                    <a:pt x="3809" y="403478"/>
                  </a:lnTo>
                  <a:lnTo>
                    <a:pt x="105041" y="325628"/>
                  </a:lnTo>
                  <a:lnTo>
                    <a:pt x="0" y="238252"/>
                  </a:lnTo>
                  <a:lnTo>
                    <a:pt x="130581" y="210693"/>
                  </a:lnTo>
                  <a:lnTo>
                    <a:pt x="10439" y="63500"/>
                  </a:lnTo>
                  <a:lnTo>
                    <a:pt x="206362" y="174752"/>
                  </a:lnTo>
                  <a:lnTo>
                    <a:pt x="235712" y="63500"/>
                  </a:lnTo>
                  <a:lnTo>
                    <a:pt x="304800" y="160400"/>
                  </a:lnTo>
                  <a:close/>
                </a:path>
              </a:pathLst>
            </a:custGeom>
            <a:noFill/>
            <a:ln w="121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80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9810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Орфография и пунктуация</a:t>
            </a:r>
            <a:endParaRPr sz="4400"/>
          </a:p>
        </p:txBody>
      </p:sp>
      <p:sp>
        <p:nvSpPr>
          <p:cNvPr id="541" name="Google Shape;541;p80"/>
          <p:cNvSpPr txBox="1"/>
          <p:nvPr/>
        </p:nvSpPr>
        <p:spPr>
          <a:xfrm>
            <a:off x="916939" y="1051051"/>
            <a:ext cx="9491345" cy="504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864869" lvl="0" indent="0" algn="ctr" rtl="0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запятой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865505" lvl="0" indent="0" algn="ctr" rtl="0">
              <a:lnSpc>
                <a:spcPct val="117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 приветственной фразе с обращением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94615" lvl="0" indent="0" algn="l" rtl="0">
              <a:lnSpc>
                <a:spcPct val="1186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Принимаются как правильные следующие варианты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70000"/>
              </a:lnSpc>
              <a:spcBef>
                <a:spcPts val="102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900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ошибкой считается только употребление восклицательного</a:t>
            </a:r>
            <a:r>
              <a:rPr lang="en-US" sz="29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знака или точки</a:t>
            </a:r>
            <a:r>
              <a:rPr lang="en-US" sz="29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12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Hello Ann,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2700" marR="7663815" lvl="0" indent="0" algn="l" rtl="0">
              <a:lnSpc>
                <a:spcPct val="114968"/>
              </a:lnSpc>
              <a:spcBef>
                <a:spcPts val="185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Hello, Ann, Hello Ann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12777"/>
              </a:lnSpc>
              <a:spcBef>
                <a:spcPts val="2715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Ошибки: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138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Hello Ann</a:t>
            </a:r>
            <a:r>
              <a:rPr lang="en-US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/ Hello Ann</a:t>
            </a:r>
            <a:r>
              <a:rPr lang="en-US" sz="4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1"/>
          <p:cNvSpPr txBox="1">
            <a:spLocks noGrp="1"/>
          </p:cNvSpPr>
          <p:nvPr>
            <p:ph type="title"/>
          </p:nvPr>
        </p:nvSpPr>
        <p:spPr>
          <a:xfrm>
            <a:off x="2123694" y="100329"/>
            <a:ext cx="8416290" cy="106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1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ЛГОТ и Орфография: британский –</a:t>
            </a:r>
            <a:endParaRPr sz="3600"/>
          </a:p>
          <a:p>
            <a:pPr marL="12700" lvl="0" indent="0" algn="l" rtl="0">
              <a:lnSpc>
                <a:spcPct val="11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американский варианты английского языка</a:t>
            </a:r>
            <a:endParaRPr sz="3600"/>
          </a:p>
        </p:txBody>
      </p:sp>
      <p:sp>
        <p:nvSpPr>
          <p:cNvPr id="547" name="Google Shape;547;p81"/>
          <p:cNvSpPr txBox="1"/>
          <p:nvPr/>
        </p:nvSpPr>
        <p:spPr>
          <a:xfrm>
            <a:off x="916939" y="1784045"/>
            <a:ext cx="10172700" cy="384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925" rIns="0" bIns="0" anchor="t" anchorCtr="0">
            <a:spAutoFit/>
          </a:bodyPr>
          <a:lstStyle/>
          <a:p>
            <a:pPr marL="12700" marR="813435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 ответах на задания ОГЭ (как и ЕГЭ) приемлемы как британский, так и американский вариант английского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6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языка при условиях последовательного их использования.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2700" marR="353060" lvl="0" indent="0" algn="l" rtl="0">
              <a:lnSpc>
                <a:spcPct val="108124"/>
              </a:lnSpc>
              <a:spcBef>
                <a:spcPts val="105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Если экзаменуемый использует британский вариант и вдруг отдельное слово даёт в американском написании, это считается ошибкой.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2700" marR="61594" lvl="0" indent="0" algn="l" rtl="0">
              <a:lnSpc>
                <a:spcPct val="108124"/>
              </a:lnSpc>
              <a:spcBef>
                <a:spcPts val="985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Лексические и грамматические американизмы ошибками не считаются.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2"/>
          <p:cNvSpPr txBox="1"/>
          <p:nvPr/>
        </p:nvSpPr>
        <p:spPr>
          <a:xfrm>
            <a:off x="2123694" y="310337"/>
            <a:ext cx="553402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Рекомендации экспертам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82"/>
          <p:cNvSpPr txBox="1">
            <a:spLocks noGrp="1"/>
          </p:cNvSpPr>
          <p:nvPr>
            <p:ph type="title"/>
          </p:nvPr>
        </p:nvSpPr>
        <p:spPr>
          <a:xfrm>
            <a:off x="1327150" y="1188212"/>
            <a:ext cx="9532620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9525" rIns="0" bIns="0" anchor="t" anchorCtr="0">
            <a:spAutoFit/>
          </a:bodyPr>
          <a:lstStyle/>
          <a:p>
            <a:pPr marL="12700" marR="5080" lvl="0" indent="0" algn="ctr" rtl="0">
              <a:lnSpc>
                <a:spcPct val="1079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ВСЕ СОМНЕНИЯ СЛЕДУЕТ ТРАКТОВАТЬ В ПОЛЬЗУ УЧАСТНИКА ЭКЗАМЕНА,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2540" lvl="0" indent="0" algn="ctr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НО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82"/>
          <p:cNvSpPr txBox="1"/>
          <p:nvPr/>
        </p:nvSpPr>
        <p:spPr>
          <a:xfrm>
            <a:off x="1647189" y="3253866"/>
            <a:ext cx="8895715" cy="1904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9525" rIns="0" bIns="0" anchor="t" anchorCtr="0">
            <a:spAutoFit/>
          </a:bodyPr>
          <a:lstStyle/>
          <a:p>
            <a:pPr marL="12700" marR="5080" lvl="0" indent="333375" algn="l" rtl="0">
              <a:lnSpc>
                <a:spcPct val="1079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не домысливать, что хотел сказать учащийся, а исходить из конкретного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797560" lvl="0" indent="0" algn="l" rtl="0">
              <a:lnSpc>
                <a:spcPct val="1064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текста выполненного задания!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83"/>
          <p:cNvSpPr txBox="1">
            <a:spLocks noGrp="1"/>
          </p:cNvSpPr>
          <p:nvPr>
            <p:ph type="title"/>
          </p:nvPr>
        </p:nvSpPr>
        <p:spPr>
          <a:xfrm>
            <a:off x="2226945" y="1488135"/>
            <a:ext cx="7736205" cy="3071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445" lvl="0" indent="0" algn="ctr" rtl="0">
              <a:lnSpc>
                <a:spcPct val="113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Методика проверки</a:t>
            </a:r>
            <a:endParaRPr sz="5400"/>
          </a:p>
          <a:p>
            <a:pPr marL="12700" marR="5080" lvl="0" indent="0" algn="ctr" rtl="0">
              <a:lnSpc>
                <a:spcPct val="90000"/>
              </a:lnSpc>
              <a:spcBef>
                <a:spcPts val="325"/>
              </a:spcBef>
              <a:spcAft>
                <a:spcPts val="0"/>
              </a:spcAft>
              <a:buNone/>
            </a:pPr>
            <a:r>
              <a:rPr lang="en-US" sz="5400"/>
              <a:t>и оценивания выполнения заданий устной части </a:t>
            </a:r>
            <a:r>
              <a:rPr lang="en-US" sz="5400" i="1">
                <a:latin typeface="Calibri"/>
                <a:ea typeface="Calibri"/>
                <a:cs typeface="Calibri"/>
                <a:sym typeface="Calibri"/>
              </a:rPr>
              <a:t>2025</a:t>
            </a:r>
            <a:endParaRPr sz="5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4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6375" rIns="0" bIns="0" anchor="t" anchorCtr="0">
            <a:spAutoFit/>
          </a:bodyPr>
          <a:lstStyle/>
          <a:p>
            <a:pPr marL="4787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УСТНАЯ ЧАСТЬ ОГЭ</a:t>
            </a:r>
            <a:endParaRPr sz="4000"/>
          </a:p>
        </p:txBody>
      </p:sp>
      <p:pic>
        <p:nvPicPr>
          <p:cNvPr id="566" name="Google Shape;566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872" y="978408"/>
            <a:ext cx="10262616" cy="500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85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6375" rIns="0" bIns="0" anchor="t" anchorCtr="0">
            <a:spAutoFit/>
          </a:bodyPr>
          <a:lstStyle/>
          <a:p>
            <a:pPr marL="4787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ВАЖНО!</a:t>
            </a:r>
            <a:endParaRPr sz="4000"/>
          </a:p>
        </p:txBody>
      </p:sp>
      <p:pic>
        <p:nvPicPr>
          <p:cNvPr id="572" name="Google Shape;572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447800"/>
            <a:ext cx="100203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931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Шаг 1: подсчет слов</a:t>
            </a:r>
            <a:endParaRPr/>
          </a:p>
        </p:txBody>
      </p:sp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" y="1143000"/>
            <a:ext cx="11189208" cy="4965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6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6375" rIns="0" bIns="0" anchor="t" anchorCtr="0">
            <a:spAutoFit/>
          </a:bodyPr>
          <a:lstStyle/>
          <a:p>
            <a:pPr marL="4787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ПРОБЛЕМНЫЕ СИТУАЦИИ</a:t>
            </a:r>
            <a:endParaRPr sz="4000"/>
          </a:p>
        </p:txBody>
      </p:sp>
      <p:pic>
        <p:nvPicPr>
          <p:cNvPr id="578" name="Google Shape;578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300" y="1283208"/>
            <a:ext cx="10070592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87"/>
          <p:cNvSpPr txBox="1">
            <a:spLocks noGrp="1"/>
          </p:cNvSpPr>
          <p:nvPr>
            <p:ph type="title"/>
          </p:nvPr>
        </p:nvSpPr>
        <p:spPr>
          <a:xfrm>
            <a:off x="2167889" y="364997"/>
            <a:ext cx="9547225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ЗАДАНИЕ 2 УСТНОЙ ЧАСТИ:	условный диалог-расспрос</a:t>
            </a:r>
            <a:endParaRPr sz="3200"/>
          </a:p>
        </p:txBody>
      </p:sp>
      <p:pic>
        <p:nvPicPr>
          <p:cNvPr id="584" name="Google Shape;584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0891" y="1295400"/>
            <a:ext cx="10312908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8"/>
          <p:cNvSpPr txBox="1">
            <a:spLocks noGrp="1"/>
          </p:cNvSpPr>
          <p:nvPr>
            <p:ph type="title"/>
          </p:nvPr>
        </p:nvSpPr>
        <p:spPr>
          <a:xfrm>
            <a:off x="2441194" y="291846"/>
            <a:ext cx="556768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Диалог ОГЭ VS диалог ЕГЭ</a:t>
            </a:r>
            <a:endParaRPr sz="4000"/>
          </a:p>
        </p:txBody>
      </p:sp>
      <p:sp>
        <p:nvSpPr>
          <p:cNvPr id="590" name="Google Shape;590;p88"/>
          <p:cNvSpPr txBox="1"/>
          <p:nvPr/>
        </p:nvSpPr>
        <p:spPr>
          <a:xfrm>
            <a:off x="434441" y="1130553"/>
            <a:ext cx="10810875" cy="280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2075" rIns="0" bIns="0" anchor="t" anchorCtr="0">
            <a:spAutoFit/>
          </a:bodyPr>
          <a:lstStyle/>
          <a:p>
            <a:pPr marL="347345" marR="508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Принципиальное различие в оценивании задания 2 ОГЭ и задания 3 ЕГЭ – требования по объему ответа и его языковому оформлению различны: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marR="831850" lvl="0" indent="0" algn="ctr" rtl="0">
              <a:lnSpc>
                <a:spcPct val="118269"/>
              </a:lnSpc>
              <a:spcBef>
                <a:spcPts val="6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задание 2 ОГЭ	задание 3 ЕГЭ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335280" lvl="0" indent="0" algn="ctr" rtl="0">
              <a:lnSpc>
                <a:spcPct val="118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требуемый уровень коммуникативной компетенции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34645" lvl="0" indent="0" algn="ctr" rtl="0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допороговый уровень	пороговый продвинутый уровень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328930" lvl="0" indent="0" algn="ctr" rtl="0">
              <a:lnSpc>
                <a:spcPct val="100000"/>
              </a:lnSpc>
              <a:spcBef>
                <a:spcPts val="309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требования в плане языкового оформления задания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88"/>
          <p:cNvSpPr txBox="1"/>
          <p:nvPr/>
        </p:nvSpPr>
        <p:spPr>
          <a:xfrm>
            <a:off x="490829" y="4348733"/>
            <a:ext cx="5746750" cy="156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9850" rIns="0" bIns="0" anchor="t" anchorCtr="0">
            <a:spAutoFit/>
          </a:bodyPr>
          <a:lstStyle/>
          <a:p>
            <a:pPr marL="12700" marR="1328420" lvl="0" indent="50164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к снижению балла ведут только те ошибки, которые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65405" lvl="0" indent="0" algn="l" rtl="0">
              <a:lnSpc>
                <a:spcPct val="8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препятствуют пониманию ответа,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620395" lvl="0" indent="0" algn="l" rtl="0">
              <a:lnSpc>
                <a:spcPct val="118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вызывают сбой коммуникации.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88"/>
          <p:cNvSpPr txBox="1"/>
          <p:nvPr/>
        </p:nvSpPr>
        <p:spPr>
          <a:xfrm>
            <a:off x="6432392" y="4348733"/>
            <a:ext cx="5147945" cy="188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9850" rIns="0" bIns="0" anchor="t" anchorCtr="0">
            <a:spAutoFit/>
          </a:bodyPr>
          <a:lstStyle/>
          <a:p>
            <a:pPr marL="12700" marR="62230" lvl="0" indent="407669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к снижению балла ведут все ошибки в языковых элементах, включенных в программу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868680" marR="5080" lvl="0" indent="809624" algn="r" rtl="0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основной школы (см. приложение к критериям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89"/>
          <p:cNvSpPr txBox="1">
            <a:spLocks noGrp="1"/>
          </p:cNvSpPr>
          <p:nvPr>
            <p:ph type="ctrTitle"/>
          </p:nvPr>
        </p:nvSpPr>
        <p:spPr>
          <a:xfrm>
            <a:off x="2123694" y="310337"/>
            <a:ext cx="874522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ЗАДАНИЕ 2 УСТНОЙ ЧАСТИ:	условный диалог-расспрос</a:t>
            </a:r>
            <a:endParaRPr sz="3200"/>
          </a:p>
        </p:txBody>
      </p:sp>
      <p:sp>
        <p:nvSpPr>
          <p:cNvPr id="598" name="Google Shape;598;p89"/>
          <p:cNvSpPr txBox="1"/>
          <p:nvPr/>
        </p:nvSpPr>
        <p:spPr>
          <a:xfrm>
            <a:off x="916939" y="1015949"/>
            <a:ext cx="5358765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Холистическое оценивание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9" name="Google Shape;599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508" y="1664207"/>
            <a:ext cx="10425684" cy="4828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90"/>
          <p:cNvSpPr txBox="1">
            <a:spLocks noGrp="1"/>
          </p:cNvSpPr>
          <p:nvPr>
            <p:ph type="title"/>
          </p:nvPr>
        </p:nvSpPr>
        <p:spPr>
          <a:xfrm>
            <a:off x="2201417" y="364997"/>
            <a:ext cx="9547225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ЗАДАНИЕ 2 УСТНОЙ ЧАСТИ:	условный диалог-расспрос</a:t>
            </a:r>
            <a:endParaRPr sz="3200"/>
          </a:p>
        </p:txBody>
      </p:sp>
      <p:sp>
        <p:nvSpPr>
          <p:cNvPr id="605" name="Google Shape;605;p90"/>
          <p:cNvSpPr txBox="1">
            <a:spLocks noGrp="1"/>
          </p:cNvSpPr>
          <p:nvPr>
            <p:ph type="body" idx="1"/>
          </p:nvPr>
        </p:nvSpPr>
        <p:spPr>
          <a:xfrm>
            <a:off x="383540" y="1101344"/>
            <a:ext cx="10972800" cy="468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8175" rIns="0" bIns="0" anchor="t" anchorCtr="0">
            <a:spAutoFit/>
          </a:bodyPr>
          <a:lstStyle/>
          <a:p>
            <a:pPr marL="12700" marR="1249045" lvl="0" indent="0" algn="l" rtl="0">
              <a:lnSpc>
                <a:spcPct val="108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Особенностью оценивания задания 2 является то, что, если участник ОГЭ дал ответ в виде слова или словосочетания,</a:t>
            </a:r>
            <a:endParaRPr sz="2800"/>
          </a:p>
          <a:p>
            <a:pPr marL="12700" lvl="0" indent="0" algn="l" rtl="0">
              <a:lnSpc>
                <a:spcPct val="1001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неполного предложения (эллиптические конструкции типа </a:t>
            </a:r>
            <a:r>
              <a:rPr lang="en-US" sz="2800" i="1">
                <a:latin typeface="Calibri"/>
                <a:ea typeface="Calibri"/>
                <a:cs typeface="Calibri"/>
                <a:sym typeface="Calibri"/>
              </a:rPr>
              <a:t>Not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8214"/>
              </a:lnSpc>
              <a:spcBef>
                <a:spcPts val="204"/>
              </a:spcBef>
              <a:spcAft>
                <a:spcPts val="0"/>
              </a:spcAft>
              <a:buNone/>
            </a:pPr>
            <a:r>
              <a:rPr lang="en-US" sz="2800" i="1">
                <a:latin typeface="Calibri"/>
                <a:ea typeface="Calibri"/>
                <a:cs typeface="Calibri"/>
                <a:sym typeface="Calibri"/>
              </a:rPr>
              <a:t>many </a:t>
            </a:r>
            <a:r>
              <a:rPr lang="en-US" sz="2800"/>
              <a:t>или </a:t>
            </a:r>
            <a:r>
              <a:rPr lang="en-US" sz="2800" i="1">
                <a:latin typeface="Calibri"/>
                <a:ea typeface="Calibri"/>
                <a:cs typeface="Calibri"/>
                <a:sym typeface="Calibri"/>
              </a:rPr>
              <a:t>Sure</a:t>
            </a:r>
            <a:r>
              <a:rPr lang="en-US" sz="2800"/>
              <a:t>), без продолжения, без развёртывания, они не будут засчитаны как правильный ответ, и будет поставлен ноль.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13928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2800"/>
              <a:t>При этом в ситуации, когда экзаменуемый, дав краткий ответ,</a:t>
            </a:r>
            <a:endParaRPr sz="2800"/>
          </a:p>
          <a:p>
            <a:pPr marL="12700" marR="549910" lvl="0" indent="0" algn="l" rtl="0">
              <a:lnSpc>
                <a:spcPct val="108214"/>
              </a:lnSpc>
              <a:spcBef>
                <a:spcPts val="204"/>
              </a:spcBef>
              <a:spcAft>
                <a:spcPts val="0"/>
              </a:spcAft>
              <a:buNone/>
            </a:pPr>
            <a:r>
              <a:rPr lang="en-US" sz="2800"/>
              <a:t>далее даёт полный, например «В Москве. Я живу в Москве», он считается полным ответом.</a:t>
            </a:r>
            <a:endParaRPr sz="280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1"/>
          <p:cNvSpPr txBox="1">
            <a:spLocks noGrp="1"/>
          </p:cNvSpPr>
          <p:nvPr>
            <p:ph type="title"/>
          </p:nvPr>
        </p:nvSpPr>
        <p:spPr>
          <a:xfrm>
            <a:off x="2209926" y="364997"/>
            <a:ext cx="9547225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ЗАДАНИЕ 2 УСТНОЙ ЧАСТИ:	условный диалог-расспрос</a:t>
            </a:r>
            <a:endParaRPr sz="3200"/>
          </a:p>
        </p:txBody>
      </p:sp>
      <p:pic>
        <p:nvPicPr>
          <p:cNvPr id="611" name="Google Shape;611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19" y="1159763"/>
            <a:ext cx="10703052" cy="5111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92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700" rIns="0" bIns="0" anchor="t" anchorCtr="0">
            <a:spAutoFit/>
          </a:bodyPr>
          <a:lstStyle/>
          <a:p>
            <a:pPr marL="478790" lvl="0" indent="0" algn="l" rtl="0">
              <a:lnSpc>
                <a:spcPct val="114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ЗАДАНИЕ 2</a:t>
            </a:r>
            <a:endParaRPr sz="3200"/>
          </a:p>
          <a:p>
            <a:pPr marL="478790" lvl="0" indent="0" algn="l" rtl="0">
              <a:lnSpc>
                <a:spcPct val="114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Ошибки, препятствующие пониманию ответа</a:t>
            </a:r>
            <a:endParaRPr sz="3200"/>
          </a:p>
        </p:txBody>
      </p:sp>
      <p:pic>
        <p:nvPicPr>
          <p:cNvPr id="617" name="Google Shape;617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491" y="1345691"/>
            <a:ext cx="10846307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93"/>
          <p:cNvSpPr txBox="1">
            <a:spLocks noGrp="1"/>
          </p:cNvSpPr>
          <p:nvPr>
            <p:ph type="title"/>
          </p:nvPr>
        </p:nvSpPr>
        <p:spPr>
          <a:xfrm>
            <a:off x="2441194" y="145542"/>
            <a:ext cx="7805420" cy="95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14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ЗАДАНИЕ 2</a:t>
            </a:r>
            <a:endParaRPr sz="3200"/>
          </a:p>
          <a:p>
            <a:pPr marL="12700" lvl="0" indent="0" algn="l" rtl="0">
              <a:lnSpc>
                <a:spcPct val="114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Ошибки, препятствующие пониманию ответа</a:t>
            </a:r>
            <a:endParaRPr sz="3200"/>
          </a:p>
        </p:txBody>
      </p:sp>
      <p:sp>
        <p:nvSpPr>
          <p:cNvPr id="623" name="Google Shape;623;p93"/>
          <p:cNvSpPr txBox="1"/>
          <p:nvPr/>
        </p:nvSpPr>
        <p:spPr>
          <a:xfrm>
            <a:off x="916939" y="1100290"/>
            <a:ext cx="9847580" cy="437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8425" rIns="0" bIns="0" anchor="t" anchorCtr="0">
            <a:spAutoFit/>
          </a:bodyPr>
          <a:lstStyle/>
          <a:p>
            <a:pPr marL="372110" lvl="0" indent="-3594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SzPts val="2750"/>
              <a:buFont typeface="Noto Sans Symbols"/>
              <a:buChar char="✔"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отсутствие подлежащего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72110" lvl="0" indent="-35941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1F5F"/>
              </a:buClr>
              <a:buSzPts val="2750"/>
              <a:buFont typeface="Noto Sans Symbols"/>
              <a:buChar char="✔"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отсутствие сказуемого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marR="1849120" lvl="0" indent="-174624" algn="l" rtl="0">
              <a:lnSpc>
                <a:spcPct val="143571"/>
              </a:lnSpc>
              <a:spcBef>
                <a:spcPts val="245"/>
              </a:spcBef>
              <a:spcAft>
                <a:spcPts val="0"/>
              </a:spcAft>
              <a:buClr>
                <a:srgbClr val="001F5F"/>
              </a:buClr>
              <a:buSzPts val="2750"/>
              <a:buFont typeface="Noto Sans Symbols"/>
              <a:buChar char="✔"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ошибка в употреблении глагольной формы залога. Например,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7857"/>
              </a:lnSpc>
              <a:spcBef>
                <a:spcPts val="81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ответ на вопрос, где участник экзамена впервые встретил своего друга: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“We’re meet at the school…”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marR="725170" lvl="0" indent="0" algn="l" rtl="0">
              <a:lnSpc>
                <a:spcPct val="107857"/>
              </a:lnSpc>
              <a:spcBef>
                <a:spcPts val="104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(участник экзамена	не понимает разницы между активным залогом и пассивным залогом)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94"/>
          <p:cNvSpPr txBox="1">
            <a:spLocks noGrp="1"/>
          </p:cNvSpPr>
          <p:nvPr>
            <p:ph type="title"/>
          </p:nvPr>
        </p:nvSpPr>
        <p:spPr>
          <a:xfrm>
            <a:off x="2441194" y="81534"/>
            <a:ext cx="4980305" cy="106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2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ЗАДАНИЕ 2</a:t>
            </a:r>
            <a:endParaRPr/>
          </a:p>
          <a:p>
            <a:pPr marL="12700" lvl="0" indent="0" algn="l" rtl="0">
              <a:lnSpc>
                <a:spcPct val="102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Рекомендации экспертам</a:t>
            </a:r>
            <a:endParaRPr/>
          </a:p>
        </p:txBody>
      </p:sp>
      <p:sp>
        <p:nvSpPr>
          <p:cNvPr id="629" name="Google Shape;629;p94"/>
          <p:cNvSpPr txBox="1"/>
          <p:nvPr/>
        </p:nvSpPr>
        <p:spPr>
          <a:xfrm>
            <a:off x="916939" y="1130553"/>
            <a:ext cx="10294620" cy="521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46075" lvl="0" indent="-333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SzPts val="2600"/>
              <a:buFont typeface="Noto Sans Symbols"/>
              <a:buChar char="✔"/>
            </a:pP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слушать ответы 1–2 раза;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241300" marR="1784985" lvl="0" indent="-229234" algn="l" rtl="0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Clr>
                <a:srgbClr val="001F5F"/>
              </a:buClr>
              <a:buSzPts val="2600"/>
              <a:buFont typeface="Noto Sans Symbols"/>
              <a:buChar char="✔"/>
            </a:pP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оценивать ответы строго по критериям с использованием дополнительной схемы оценивания;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241300" marR="890269" lvl="0" indent="-22923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1F5F"/>
              </a:buClr>
              <a:buSzPts val="2600"/>
              <a:buFont typeface="Noto Sans Symbols"/>
              <a:buChar char="✔"/>
            </a:pP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учитывать, что каждый ответ на запрос информации со стороны интервьюера оценивается отдельно;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346075" lvl="0" indent="-333375" algn="l" rtl="0">
              <a:lnSpc>
                <a:spcPct val="101923"/>
              </a:lnSpc>
              <a:spcBef>
                <a:spcPts val="70"/>
              </a:spcBef>
              <a:spcAft>
                <a:spcPts val="0"/>
              </a:spcAft>
              <a:buClr>
                <a:srgbClr val="001F5F"/>
              </a:buClr>
              <a:buSzPts val="2600"/>
              <a:buFont typeface="Noto Sans Symbols"/>
              <a:buChar char="✔"/>
            </a:pP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помнить, что повторяющиеся ошибки могут быть только внутри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241300" marR="316230" lvl="0" indent="0" algn="l" rtl="0">
              <a:lnSpc>
                <a:spcPct val="70000"/>
              </a:lnSpc>
              <a:spcBef>
                <a:spcPts val="47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самого ответа участника на вопрос, а не в ответах на другие вопросы (каждый вопрос оценивается отдельно);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346075" lvl="0" indent="-333375" algn="l" rtl="0">
              <a:lnSpc>
                <a:spcPct val="102115"/>
              </a:lnSpc>
              <a:spcBef>
                <a:spcPts val="60"/>
              </a:spcBef>
              <a:spcAft>
                <a:spcPts val="0"/>
              </a:spcAft>
              <a:buClr>
                <a:srgbClr val="001F5F"/>
              </a:buClr>
              <a:buSzPts val="2600"/>
              <a:buFont typeface="Noto Sans Symbols"/>
              <a:buChar char="✔"/>
            </a:pP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не принимать ответ, если в вопросе спрашивается, например, о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241300" lvl="0" indent="0" algn="l" rtl="0">
              <a:lnSpc>
                <a:spcPct val="84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прошлом или будущем, а участник отвечает в настоящем времени. Это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241300" lvl="0" indent="0" algn="l" rtl="0">
              <a:lnSpc>
                <a:spcPct val="84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ошибка в коммуникации, например на вопрос «Какие фильмы ты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241300" lvl="0" indent="0" algn="l" rtl="0">
              <a:lnSpc>
                <a:spcPct val="84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любил в детстве?» даётся ответ «Я люблю фильмы о приключениях». К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241300" marR="693420" lvl="0" indent="0" algn="l" rtl="0">
              <a:lnSpc>
                <a:spcPct val="70100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тому же типу ошибок отнесём ответ “I like…” на вопрос “would you like…?”. В этих случаях ответы не принимаются;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241300" marR="1374140" lvl="0" indent="-229234" algn="l" rtl="0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Clr>
                <a:srgbClr val="001F5F"/>
              </a:buClr>
              <a:buSzPts val="2600"/>
              <a:buFont typeface="Noto Sans Symbols"/>
              <a:buChar char="✔"/>
            </a:pPr>
            <a:r>
              <a:rPr lang="en-US" sz="26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в сложных случаях обращаться к «Указаниям по проверке…» («Памятка эксперта») или за помощью к председателю ПК.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95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5625" rIns="0" bIns="0" anchor="t" anchorCtr="0">
            <a:spAutoFit/>
          </a:bodyPr>
          <a:lstStyle/>
          <a:p>
            <a:pPr marL="478790" lvl="0" indent="0" algn="l" rtl="0">
              <a:lnSpc>
                <a:spcPct val="102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ЗАДАНИЕ 3 УСТНОЙ ЧАСТИ:</a:t>
            </a:r>
            <a:endParaRPr/>
          </a:p>
          <a:p>
            <a:pPr marL="478790" lvl="0" indent="0" algn="l" rtl="0">
              <a:lnSpc>
                <a:spcPct val="102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тематическое монологическое высказывание</a:t>
            </a:r>
            <a:endParaRPr/>
          </a:p>
        </p:txBody>
      </p:sp>
      <p:pic>
        <p:nvPicPr>
          <p:cNvPr id="635" name="Google Shape;635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691" y="1786127"/>
            <a:ext cx="10527792" cy="4195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400" rIns="0" bIns="0" anchor="t" anchorCtr="0">
            <a:spAutoFit/>
          </a:bodyPr>
          <a:lstStyle/>
          <a:p>
            <a:pPr marL="9931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Шаг 2. Оценивание работы по критерию РКЗ</a:t>
            </a:r>
            <a:endParaRPr sz="3600"/>
          </a:p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191" y="1207008"/>
            <a:ext cx="11443716" cy="4927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96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6375" rIns="0" bIns="0" anchor="t" anchorCtr="0">
            <a:spAutoFit/>
          </a:bodyPr>
          <a:lstStyle/>
          <a:p>
            <a:pPr marL="4787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Задание 3 УЧ: Критерии оценивания</a:t>
            </a:r>
            <a:endParaRPr sz="4000"/>
          </a:p>
        </p:txBody>
      </p:sp>
      <p:pic>
        <p:nvPicPr>
          <p:cNvPr id="641" name="Google Shape;641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191" y="1359408"/>
            <a:ext cx="5157216" cy="511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130808"/>
            <a:ext cx="5321808" cy="5361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97"/>
          <p:cNvSpPr txBox="1">
            <a:spLocks noGrp="1"/>
          </p:cNvSpPr>
          <p:nvPr>
            <p:ph type="title"/>
          </p:nvPr>
        </p:nvSpPr>
        <p:spPr>
          <a:xfrm>
            <a:off x="2441194" y="202184"/>
            <a:ext cx="8808720" cy="106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4275" rIns="0" bIns="0" anchor="t" anchorCtr="0">
            <a:spAutoFit/>
          </a:bodyPr>
          <a:lstStyle/>
          <a:p>
            <a:pPr marL="12700" marR="5080" lvl="0" indent="0" algn="l" rtl="0">
              <a:lnSpc>
                <a:spcPct val="97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Успешное решение коммуникативной задачи в рамках задания 3</a:t>
            </a:r>
            <a:endParaRPr/>
          </a:p>
        </p:txBody>
      </p:sp>
      <p:sp>
        <p:nvSpPr>
          <p:cNvPr id="648" name="Google Shape;648;p97"/>
          <p:cNvSpPr txBox="1"/>
          <p:nvPr/>
        </p:nvSpPr>
        <p:spPr>
          <a:xfrm>
            <a:off x="916939" y="1100290"/>
            <a:ext cx="10087610" cy="412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84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означает: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41300" marR="1008380" lvl="0" indent="-229234" algn="l" rtl="0">
              <a:lnSpc>
                <a:spcPct val="107857"/>
              </a:lnSpc>
              <a:spcBef>
                <a:spcPts val="1060"/>
              </a:spcBef>
              <a:spcAft>
                <a:spcPts val="0"/>
              </a:spcAft>
              <a:buClr>
                <a:srgbClr val="001F5F"/>
              </a:buClr>
              <a:buSzPts val="2800"/>
              <a:buFont typeface="Noto Sans Symbols"/>
              <a:buChar char="✔"/>
            </a:pPr>
            <a:r>
              <a:rPr lang="en-US" sz="28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полное </a:t>
            </a: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и </a:t>
            </a:r>
            <a:r>
              <a:rPr lang="en-US" sz="28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точное </a:t>
            </a: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раскрытие содержания в соответствии с ситуацией общения, указанной в задании;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41300" marR="323850" lvl="0" indent="-229234" algn="l" rtl="0">
              <a:lnSpc>
                <a:spcPct val="90000"/>
              </a:lnSpc>
              <a:spcBef>
                <a:spcPts val="955"/>
              </a:spcBef>
              <a:spcAft>
                <a:spcPts val="0"/>
              </a:spcAft>
              <a:buClr>
                <a:srgbClr val="001F5F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создание </a:t>
            </a:r>
            <a:r>
              <a:rPr lang="en-US" sz="28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связного </a:t>
            </a: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монологического высказывания на основе данного в задании плана (а не разрозненные фразы, представляющие собой как бы ответы на вопросы);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72110" lvl="0" indent="-359410" algn="l" rtl="0">
              <a:lnSpc>
                <a:spcPct val="114107"/>
              </a:lnSpc>
              <a:spcBef>
                <a:spcPts val="660"/>
              </a:spcBef>
              <a:spcAft>
                <a:spcPts val="0"/>
              </a:spcAft>
              <a:buClr>
                <a:srgbClr val="001F5F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умение </a:t>
            </a:r>
            <a:r>
              <a:rPr lang="en-US" sz="28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выражать своё отношение к теме высказывания </a:t>
            </a: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41300" lvl="0" indent="0" algn="l" rtl="0">
              <a:lnSpc>
                <a:spcPct val="1141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аргументировать его</a:t>
            </a: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72110" lvl="0" indent="-35941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1F5F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соответствие высказывания объёму, определённому в задании.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98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1500" rIns="0" bIns="0" anchor="t" anchorCtr="0">
            <a:spAutoFit/>
          </a:bodyPr>
          <a:lstStyle/>
          <a:p>
            <a:pPr marL="478790" lvl="0" indent="0" algn="l" rtl="0">
              <a:lnSpc>
                <a:spcPct val="102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ЗАДАНИЕ 3 УСТНОЙ ЧАСТИ:</a:t>
            </a:r>
            <a:endParaRPr/>
          </a:p>
          <a:p>
            <a:pPr marL="478790" lvl="0" indent="0" algn="l" rtl="0">
              <a:lnSpc>
                <a:spcPct val="102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тематическое монологическое высказывание</a:t>
            </a:r>
            <a:endParaRPr/>
          </a:p>
        </p:txBody>
      </p:sp>
      <p:pic>
        <p:nvPicPr>
          <p:cNvPr id="654" name="Google Shape;654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491" y="1371600"/>
            <a:ext cx="10770108" cy="4927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99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6375" rIns="0" bIns="0" anchor="t" anchorCtr="0">
            <a:spAutoFit/>
          </a:bodyPr>
          <a:lstStyle/>
          <a:p>
            <a:pPr marL="4787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ЗАДАНИЕ 3 УСТНОЙ ЧАСТИ: РКЗ</a:t>
            </a:r>
            <a:endParaRPr sz="4000"/>
          </a:p>
        </p:txBody>
      </p:sp>
      <p:pic>
        <p:nvPicPr>
          <p:cNvPr id="660" name="Google Shape;660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155" y="1383791"/>
            <a:ext cx="11149584" cy="472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00"/>
          <p:cNvSpPr txBox="1">
            <a:spLocks noGrp="1"/>
          </p:cNvSpPr>
          <p:nvPr>
            <p:ph type="title"/>
          </p:nvPr>
        </p:nvSpPr>
        <p:spPr>
          <a:xfrm>
            <a:off x="2441194" y="291846"/>
            <a:ext cx="680974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ЗАДАНИЕ 3 УСТНОЙ ЧАСТИ: РКЗ</a:t>
            </a:r>
            <a:endParaRPr sz="4000"/>
          </a:p>
        </p:txBody>
      </p:sp>
      <p:sp>
        <p:nvSpPr>
          <p:cNvPr id="666" name="Google Shape;666;p100"/>
          <p:cNvSpPr txBox="1"/>
          <p:nvPr/>
        </p:nvSpPr>
        <p:spPr>
          <a:xfrm>
            <a:off x="916939" y="1150366"/>
            <a:ext cx="10276840" cy="511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2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 ответе на задание 3 участник ОГЭ для того, чтобы получить </a:t>
            </a:r>
            <a:r>
              <a:rPr lang="en-US" sz="2200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высший балл </a:t>
            </a: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критерию РКЗ должен </a:t>
            </a:r>
            <a:r>
              <a:rPr lang="en-US" sz="22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полно, точно и развёрнуто раскрыть все аспекты (пункты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2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плана), указанные в задании</a:t>
            </a: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marR="421005" lvl="0" indent="0" algn="l" rtl="0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Аспект раскрыт полно</a:t>
            </a: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 если ответ раскрывает содержание данного пункта плана и отвечает коммуникативной задаче.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2045"/>
              </a:lnSpc>
              <a:spcBef>
                <a:spcPts val="204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Полный </a:t>
            </a: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ответ на пункт плана включает в себя все элементы вопроса: </a:t>
            </a:r>
            <a:r>
              <a:rPr lang="en-US" sz="22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WHERE </a:t>
            </a: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2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2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Если дан ответ </a:t>
            </a:r>
            <a:r>
              <a:rPr lang="en-US" sz="220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только на одну часть вопроса</a:t>
            </a: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 то такой ответ считается </a:t>
            </a:r>
            <a:r>
              <a:rPr lang="en-US" sz="2200" b="1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неполным</a:t>
            </a:r>
            <a:r>
              <a:rPr lang="en-US" sz="220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Аспект раскрыт точно</a:t>
            </a: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, если ответ соответствует данному пункту плана.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2045"/>
              </a:lnSpc>
              <a:spcBef>
                <a:spcPts val="204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Неточным </a:t>
            </a: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считается ответ, если он </a:t>
            </a:r>
            <a:r>
              <a:rPr lang="en-US" sz="220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НЕ ВПОЛНЕ соответствует пункту плана, содержит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фактическую ошибку, отход от темы, элементы топика или включает отдельные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фразы, непонятные в силу языковых ошибок. </a:t>
            </a:r>
            <a:r>
              <a:rPr lang="en-US" sz="22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(Например, требуется рассказать,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принимает ли автор и его друзья участие в волонтерском движении, и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экзаменуемый отвечает только о себе, например что он не принимает участия, и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2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не упоминает своих друзей).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2045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!!! Аспект является нераскрытым, если непонятен из-за языковых ошибок или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marR="381635" lvl="0" indent="0" algn="l" rtl="0">
              <a:lnSpc>
                <a:spcPct val="70000"/>
              </a:lnSpc>
              <a:spcBef>
                <a:spcPts val="395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представляет собой набор слов, грамматически не связанных или если отсутствует подлежащее или сказуемое.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01"/>
          <p:cNvSpPr txBox="1">
            <a:spLocks noGrp="1"/>
          </p:cNvSpPr>
          <p:nvPr>
            <p:ph type="title"/>
          </p:nvPr>
        </p:nvSpPr>
        <p:spPr>
          <a:xfrm>
            <a:off x="2226691" y="211581"/>
            <a:ext cx="634428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ОТ: вступление и заключение</a:t>
            </a:r>
            <a:endParaRPr sz="4000"/>
          </a:p>
        </p:txBody>
      </p:sp>
      <p:sp>
        <p:nvSpPr>
          <p:cNvPr id="672" name="Google Shape;672;p101"/>
          <p:cNvSpPr txBox="1"/>
          <p:nvPr/>
        </p:nvSpPr>
        <p:spPr>
          <a:xfrm>
            <a:off x="556971" y="1129741"/>
            <a:ext cx="1599565" cy="33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Высказывание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01"/>
          <p:cNvSpPr txBox="1"/>
          <p:nvPr/>
        </p:nvSpPr>
        <p:spPr>
          <a:xfrm>
            <a:off x="556971" y="1343659"/>
            <a:ext cx="1922780" cy="31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75" rIns="0" bIns="0" anchor="t" anchorCtr="0">
            <a:spAutoFit/>
          </a:bodyPr>
          <a:lstStyle/>
          <a:p>
            <a:pPr marL="12700" marR="1143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логично и имеет завершенный характер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marR="47498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(имеются 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вступление и заключение,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соответствующие типу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marR="154305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высказывания и его теме</a:t>
            </a: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); средства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логической связи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marR="417830" lvl="0" indent="0" algn="l" rtl="0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используются правильно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01"/>
          <p:cNvSpPr txBox="1"/>
          <p:nvPr/>
        </p:nvSpPr>
        <p:spPr>
          <a:xfrm>
            <a:off x="3006979" y="1021207"/>
            <a:ext cx="1356995" cy="33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Вступление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101"/>
          <p:cNvSpPr txBox="1"/>
          <p:nvPr/>
        </p:nvSpPr>
        <p:spPr>
          <a:xfrm>
            <a:off x="3006979" y="1325092"/>
            <a:ext cx="8242934" cy="4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875" rIns="0" bIns="0" anchor="t" anchorCtr="0">
            <a:spAutoFit/>
          </a:bodyPr>
          <a:lstStyle/>
          <a:p>
            <a:pPr marL="196215" lvl="0" indent="-1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I am going to give a talk about </a:t>
            </a:r>
            <a:r>
              <a:rPr lang="en-US" sz="20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+ тема монолога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96215" lvl="0" indent="-183515" algn="l" rtl="0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001F5F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I’d like to speak about </a:t>
            </a:r>
            <a:r>
              <a:rPr lang="en-US" sz="20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+ тема моноло</a:t>
            </a: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га.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Заключение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96215" lvl="0" indent="-18351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1F5F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«That's all I wanted to say about + тема монолога».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Важно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0665" lvl="0" indent="-227965" algn="l" rtl="0">
              <a:lnSpc>
                <a:spcPct val="101950"/>
              </a:lnSpc>
              <a:spcBef>
                <a:spcPts val="275"/>
              </a:spcBef>
              <a:spcAft>
                <a:spcPts val="0"/>
              </a:spcAft>
              <a:buClr>
                <a:srgbClr val="001F5F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Если во вступлении или в заключении отсутствует указание на тему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lvl="0" indent="0" algn="l" rtl="0">
              <a:lnSpc>
                <a:spcPct val="101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монолога, то ответ не может быть оценен по ОВ выше, чем 1 баллом.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marR="6223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1F5F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Если ни во вступлении, ни в заключении нет указания на тему монолога, ответ оценивается 0 баллов по ОВ.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marR="523875" lvl="0" indent="-228600" algn="just" rtl="0">
              <a:lnSpc>
                <a:spcPct val="70000"/>
              </a:lnSpc>
              <a:spcBef>
                <a:spcPts val="1010"/>
              </a:spcBef>
              <a:spcAft>
                <a:spcPts val="0"/>
              </a:spcAft>
              <a:buClr>
                <a:srgbClr val="001F5F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Возможно расширение вступления и заключения за счет замечаний общего характера о важности темы монолога, но в ОГЭ 2025 г. это не является обязательным.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marR="403860" lvl="0" indent="-228600" algn="just" rtl="0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Clr>
                <a:srgbClr val="001F5F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Приветствие «Здравствуйте! / Добрый день» и т.п. необязательно, но ошибкой не является, как и «Спасибо!» / «Спасибо за внимание!» в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marR="508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конце монолога. Все эти фразы должны быть произнесены на изучаемом иностранном языке, фразы на русском языке не засчитываются.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02"/>
          <p:cNvSpPr txBox="1">
            <a:spLocks noGrp="1"/>
          </p:cNvSpPr>
          <p:nvPr>
            <p:ph type="title"/>
          </p:nvPr>
        </p:nvSpPr>
        <p:spPr>
          <a:xfrm>
            <a:off x="2159635" y="189052"/>
            <a:ext cx="8523605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ОВ: логичность и средства логической связи</a:t>
            </a:r>
            <a:endParaRPr/>
          </a:p>
        </p:txBody>
      </p:sp>
      <p:sp>
        <p:nvSpPr>
          <p:cNvPr id="681" name="Google Shape;681;p102"/>
          <p:cNvSpPr txBox="1"/>
          <p:nvPr/>
        </p:nvSpPr>
        <p:spPr>
          <a:xfrm>
            <a:off x="456387" y="1206499"/>
            <a:ext cx="2261870" cy="341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2375" rIns="0" bIns="0" anchor="t" anchorCtr="0">
            <a:spAutoFit/>
          </a:bodyPr>
          <a:lstStyle/>
          <a:p>
            <a:pPr marL="12700" marR="247015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Высказывание логично </a:t>
            </a: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и имеет завершенный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65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характер (имеются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вступление и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заключение,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marR="159385" lvl="0" indent="0" algn="l" rtl="0">
              <a:lnSpc>
                <a:spcPct val="70000"/>
              </a:lnSpc>
              <a:spcBef>
                <a:spcPts val="395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соответствующие типу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65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высказывания и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его теме);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средства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marR="122554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логической связи используются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8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правильно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102"/>
          <p:cNvSpPr txBox="1"/>
          <p:nvPr/>
        </p:nvSpPr>
        <p:spPr>
          <a:xfrm>
            <a:off x="3208147" y="887729"/>
            <a:ext cx="7588250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2413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SzPts val="2100"/>
              <a:buFont typeface="Noto Sans Symbols"/>
              <a:buChar char="✔"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Цель задания – целостный монолог, связное монологическое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02"/>
          <p:cNvSpPr txBox="1"/>
          <p:nvPr/>
        </p:nvSpPr>
        <p:spPr>
          <a:xfrm>
            <a:off x="3208147" y="1095908"/>
            <a:ext cx="8044180" cy="490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725" rIns="0" bIns="0" anchor="t" anchorCtr="0">
            <a:spAutoFit/>
          </a:bodyPr>
          <a:lstStyle/>
          <a:p>
            <a:pPr marL="241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высказывание.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41300" marR="286385" lvl="0" indent="-229234" algn="l" rtl="0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Clr>
                <a:srgbClr val="001F5F"/>
              </a:buClr>
              <a:buSzPts val="2200"/>
              <a:buFont typeface="Noto Sans Symbols"/>
              <a:buChar char="✔"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Пункты плана – это НЕ отдельные вопросы, на которые можно ответить отдельными фразами без каких-либо логических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41300" lvl="0" indent="0" algn="l" rtl="0">
              <a:lnSpc>
                <a:spcPct val="8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связок-переходов.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41300" marR="412115" lvl="0" indent="-229234" algn="l" rtl="0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Clr>
                <a:srgbClr val="001F5F"/>
              </a:buClr>
              <a:buSzPts val="2200"/>
              <a:buFont typeface="Noto Sans Symbols"/>
              <a:buChar char="✔"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В основной части монолога </a:t>
            </a:r>
            <a:r>
              <a:rPr lang="en-US" sz="22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обязательно использование 1</a:t>
            </a: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-2 логических связок при раскрытии тех пунктов, которые менее связаны между собой в смысловом плане. </a:t>
            </a:r>
            <a:r>
              <a:rPr lang="en-US" sz="22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Например, в монологе на тему путешествий два первых пункта носят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41300" lvl="0" indent="0" algn="l" rtl="0">
              <a:lnSpc>
                <a:spcPct val="66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общий характер: почему людям нравится путешествовать по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41300" marR="3048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России, какие виды транспорта популярны. В третьем пункте участник экзамена должен сказать о себе – какие места в России он хотел бы посетить. И здесь просится логическая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41300" lvl="0" indent="0" algn="l" rtl="0">
              <a:lnSpc>
                <a:spcPct val="8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связка As for me, </a:t>
            </a: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… 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19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To begin with, …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As for </a:t>
            </a:r>
            <a:r>
              <a:rPr lang="en-US" sz="22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my favourite book </a:t>
            </a:r>
            <a:r>
              <a:rPr lang="en-US" sz="220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, …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Speaking of …,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To conclude , …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4" name="Google Shape;684;p102"/>
          <p:cNvGrpSpPr/>
          <p:nvPr/>
        </p:nvGrpSpPr>
        <p:grpSpPr>
          <a:xfrm>
            <a:off x="268223" y="4823460"/>
            <a:ext cx="2642870" cy="914400"/>
            <a:chOff x="268223" y="4823460"/>
            <a:chExt cx="2642870" cy="914400"/>
          </a:xfrm>
        </p:grpSpPr>
        <p:sp>
          <p:nvSpPr>
            <p:cNvPr id="685" name="Google Shape;685;p102"/>
            <p:cNvSpPr/>
            <p:nvPr/>
          </p:nvSpPr>
          <p:spPr>
            <a:xfrm>
              <a:off x="268223" y="4823460"/>
              <a:ext cx="2642870" cy="914400"/>
            </a:xfrm>
            <a:custGeom>
              <a:avLst/>
              <a:gdLst/>
              <a:ahLst/>
              <a:cxnLst/>
              <a:rect l="l" t="t" r="r" b="b"/>
              <a:pathLst>
                <a:path w="2642870" h="914400" extrusionOk="0">
                  <a:moveTo>
                    <a:pt x="2642616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2642616" y="914399"/>
                  </a:lnTo>
                  <a:lnTo>
                    <a:pt x="2642616" y="0"/>
                  </a:lnTo>
                  <a:close/>
                </a:path>
              </a:pathLst>
            </a:custGeom>
            <a:solidFill>
              <a:srgbClr val="5B9BD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6" name="Google Shape;686;p102"/>
            <p:cNvSpPr/>
            <p:nvPr/>
          </p:nvSpPr>
          <p:spPr>
            <a:xfrm>
              <a:off x="268223" y="4823460"/>
              <a:ext cx="2642870" cy="914400"/>
            </a:xfrm>
            <a:custGeom>
              <a:avLst/>
              <a:gdLst/>
              <a:ahLst/>
              <a:cxnLst/>
              <a:rect l="l" t="t" r="r" b="b"/>
              <a:pathLst>
                <a:path w="2642870" h="914400" extrusionOk="0">
                  <a:moveTo>
                    <a:pt x="0" y="914399"/>
                  </a:moveTo>
                  <a:lnTo>
                    <a:pt x="2642616" y="914399"/>
                  </a:lnTo>
                  <a:lnTo>
                    <a:pt x="2642616" y="0"/>
                  </a:lnTo>
                  <a:lnTo>
                    <a:pt x="0" y="0"/>
                  </a:lnTo>
                  <a:lnTo>
                    <a:pt x="0" y="914399"/>
                  </a:lnTo>
                  <a:close/>
                </a:path>
              </a:pathLst>
            </a:custGeom>
            <a:noFill/>
            <a:ln w="12175" cap="flat" cmpd="sng">
              <a:solidFill>
                <a:srgbClr val="4170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87" name="Google Shape;687;p102"/>
          <p:cNvSpPr txBox="1"/>
          <p:nvPr/>
        </p:nvSpPr>
        <p:spPr>
          <a:xfrm>
            <a:off x="359968" y="4841240"/>
            <a:ext cx="2474595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* «Правильное использование средств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02"/>
          <p:cNvSpPr txBox="1"/>
          <p:nvPr/>
        </p:nvSpPr>
        <p:spPr>
          <a:xfrm>
            <a:off x="359968" y="5008879"/>
            <a:ext cx="2472690" cy="361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логической	связи	предполагает обязательные		логические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02"/>
          <p:cNvSpPr txBox="1"/>
          <p:nvPr/>
        </p:nvSpPr>
        <p:spPr>
          <a:xfrm>
            <a:off x="359968" y="5176520"/>
            <a:ext cx="2473325" cy="361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2023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связки- переходы	между	всеми	частями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02"/>
          <p:cNvSpPr txBox="1"/>
          <p:nvPr/>
        </p:nvSpPr>
        <p:spPr>
          <a:xfrm>
            <a:off x="359968" y="5511800"/>
            <a:ext cx="976630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высказывания».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03"/>
          <p:cNvSpPr txBox="1">
            <a:spLocks noGrp="1"/>
          </p:cNvSpPr>
          <p:nvPr>
            <p:ph type="title"/>
          </p:nvPr>
        </p:nvSpPr>
        <p:spPr>
          <a:xfrm>
            <a:off x="2159635" y="189052"/>
            <a:ext cx="8523605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ОВ: логичность и средства логической связи</a:t>
            </a:r>
            <a:endParaRPr/>
          </a:p>
        </p:txBody>
      </p:sp>
      <p:sp>
        <p:nvSpPr>
          <p:cNvPr id="696" name="Google Shape;696;p103"/>
          <p:cNvSpPr txBox="1"/>
          <p:nvPr/>
        </p:nvSpPr>
        <p:spPr>
          <a:xfrm>
            <a:off x="456387" y="1560067"/>
            <a:ext cx="2261870" cy="3982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9525" rIns="0" bIns="0" anchor="t" anchorCtr="0">
            <a:spAutoFit/>
          </a:bodyPr>
          <a:lstStyle/>
          <a:p>
            <a:pPr marL="12700" marR="247650" lvl="0" indent="0" algn="l" rtl="0">
              <a:lnSpc>
                <a:spcPct val="10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логично </a:t>
            </a: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и имеет завершенный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2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характер (имеются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marR="672465" lvl="0" indent="0" algn="l" rtl="0">
              <a:lnSpc>
                <a:spcPct val="108181"/>
              </a:lnSpc>
              <a:spcBef>
                <a:spcPts val="165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вступление и заключение,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2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соответствующие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типу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marR="328930" lvl="0" indent="0" algn="l" rtl="0">
              <a:lnSpc>
                <a:spcPct val="108181"/>
              </a:lnSpc>
              <a:spcBef>
                <a:spcPts val="165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высказывания и его теме); </a:t>
            </a:r>
            <a:r>
              <a:rPr lang="en-US" sz="22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средства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логической связи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2700" marR="567690" lvl="0" indent="0" algn="l" rtl="0">
              <a:lnSpc>
                <a:spcPct val="108181"/>
              </a:lnSpc>
              <a:spcBef>
                <a:spcPts val="165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используются правильно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03"/>
          <p:cNvSpPr txBox="1"/>
          <p:nvPr/>
        </p:nvSpPr>
        <p:spPr>
          <a:xfrm>
            <a:off x="456387" y="924305"/>
            <a:ext cx="10210165" cy="69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042920" lvl="0" indent="-282575" algn="l" rtl="0">
              <a:lnSpc>
                <a:spcPct val="106964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SzPts val="2700"/>
              <a:buFont typeface="Noto Sans Symbols"/>
              <a:buChar char="✔"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Если в </a:t>
            </a:r>
            <a:r>
              <a:rPr lang="en-US" sz="28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основной части монолога </a:t>
            </a: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используются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34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Высказывание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03"/>
          <p:cNvSpPr txBox="1"/>
          <p:nvPr/>
        </p:nvSpPr>
        <p:spPr>
          <a:xfrm>
            <a:off x="3208147" y="1308354"/>
            <a:ext cx="8249920" cy="480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0" anchor="t" anchorCtr="0">
            <a:spAutoFit/>
          </a:bodyPr>
          <a:lstStyle/>
          <a:p>
            <a:pPr marL="241300" marR="588010" lvl="0" indent="0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только элементарные союзы and, but, or и не использовано ни одного более содержательного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41300" marR="186690" lvl="0" indent="0" algn="l" rtl="0">
              <a:lnSpc>
                <a:spcPct val="107857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средства связи (As for … / Speaking of … / On the one hand, on the other hand, … и т.п.), ответ не может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41300" lvl="0" indent="0" algn="l" rtl="0">
              <a:lnSpc>
                <a:spcPct val="1066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быть оценен по ОВ выше, чем 1 баллом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41300" marR="5080" lvl="0" indent="-233045" algn="l" rtl="0">
              <a:lnSpc>
                <a:spcPct val="107857"/>
              </a:lnSpc>
              <a:spcBef>
                <a:spcPts val="1055"/>
              </a:spcBef>
              <a:spcAft>
                <a:spcPts val="0"/>
              </a:spcAft>
              <a:buClr>
                <a:srgbClr val="001F5F"/>
              </a:buClr>
              <a:buSzPts val="2700"/>
              <a:buFont typeface="Noto Sans Symbols"/>
              <a:buChar char="✔"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	Ответ оценивается по ОВ 0 баллов, если отсутствуют вступление И заключение, соответствующие типу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41300" marR="64135" lvl="0" indent="0" algn="l" rtl="0">
              <a:lnSpc>
                <a:spcPct val="108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высказывания и его теме, И/ИЛИ имеются 4 и более ошибки в логичности / средстваx логической связи.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41300" marR="975360" lvl="0" indent="0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Таким образом, если ни во вступлении, ни в заключении нет указания на тему монолога,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41300" lvl="0" indent="0" algn="l" rtl="0">
              <a:lnSpc>
                <a:spcPct val="1066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ответ оценивается 0 баллов по ОВ.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9" name="Google Shape;699;p103"/>
          <p:cNvGrpSpPr/>
          <p:nvPr/>
        </p:nvGrpSpPr>
        <p:grpSpPr>
          <a:xfrm>
            <a:off x="268223" y="5582411"/>
            <a:ext cx="2642870" cy="1013460"/>
            <a:chOff x="268223" y="5582411"/>
            <a:chExt cx="2642870" cy="1013460"/>
          </a:xfrm>
        </p:grpSpPr>
        <p:sp>
          <p:nvSpPr>
            <p:cNvPr id="700" name="Google Shape;700;p103"/>
            <p:cNvSpPr/>
            <p:nvPr/>
          </p:nvSpPr>
          <p:spPr>
            <a:xfrm>
              <a:off x="268223" y="5582411"/>
              <a:ext cx="2642870" cy="1013460"/>
            </a:xfrm>
            <a:custGeom>
              <a:avLst/>
              <a:gdLst/>
              <a:ahLst/>
              <a:cxnLst/>
              <a:rect l="l" t="t" r="r" b="b"/>
              <a:pathLst>
                <a:path w="2642870" h="1013459" extrusionOk="0">
                  <a:moveTo>
                    <a:pt x="2642616" y="0"/>
                  </a:moveTo>
                  <a:lnTo>
                    <a:pt x="0" y="0"/>
                  </a:lnTo>
                  <a:lnTo>
                    <a:pt x="0" y="1013460"/>
                  </a:lnTo>
                  <a:lnTo>
                    <a:pt x="2642616" y="1013460"/>
                  </a:lnTo>
                  <a:lnTo>
                    <a:pt x="2642616" y="0"/>
                  </a:lnTo>
                  <a:close/>
                </a:path>
              </a:pathLst>
            </a:custGeom>
            <a:solidFill>
              <a:srgbClr val="5B9BD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1" name="Google Shape;701;p103"/>
            <p:cNvSpPr/>
            <p:nvPr/>
          </p:nvSpPr>
          <p:spPr>
            <a:xfrm>
              <a:off x="268223" y="5582411"/>
              <a:ext cx="2642870" cy="1013460"/>
            </a:xfrm>
            <a:custGeom>
              <a:avLst/>
              <a:gdLst/>
              <a:ahLst/>
              <a:cxnLst/>
              <a:rect l="l" t="t" r="r" b="b"/>
              <a:pathLst>
                <a:path w="2642870" h="1013459" extrusionOk="0">
                  <a:moveTo>
                    <a:pt x="0" y="1013460"/>
                  </a:moveTo>
                  <a:lnTo>
                    <a:pt x="2642616" y="1013460"/>
                  </a:lnTo>
                  <a:lnTo>
                    <a:pt x="2642616" y="0"/>
                  </a:lnTo>
                  <a:lnTo>
                    <a:pt x="0" y="0"/>
                  </a:lnTo>
                  <a:lnTo>
                    <a:pt x="0" y="1013460"/>
                  </a:lnTo>
                  <a:close/>
                </a:path>
              </a:pathLst>
            </a:custGeom>
            <a:noFill/>
            <a:ln w="12175" cap="flat" cmpd="sng">
              <a:solidFill>
                <a:srgbClr val="4170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02" name="Google Shape;702;p103"/>
          <p:cNvSpPr txBox="1"/>
          <p:nvPr/>
        </p:nvSpPr>
        <p:spPr>
          <a:xfrm>
            <a:off x="359968" y="5650179"/>
            <a:ext cx="2474595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* «Правильное использование средств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103"/>
          <p:cNvSpPr txBox="1"/>
          <p:nvPr/>
        </p:nvSpPr>
        <p:spPr>
          <a:xfrm>
            <a:off x="359968" y="5817819"/>
            <a:ext cx="2472690" cy="361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логической	связи	предполагает обязательные		логические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103"/>
          <p:cNvSpPr txBox="1"/>
          <p:nvPr/>
        </p:nvSpPr>
        <p:spPr>
          <a:xfrm>
            <a:off x="359968" y="5985459"/>
            <a:ext cx="2473325" cy="361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2023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связки- переходы	между	всеми	частями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103"/>
          <p:cNvSpPr txBox="1"/>
          <p:nvPr/>
        </p:nvSpPr>
        <p:spPr>
          <a:xfrm>
            <a:off x="359968" y="6320739"/>
            <a:ext cx="976630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высказывания».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04"/>
          <p:cNvSpPr txBox="1">
            <a:spLocks noGrp="1"/>
          </p:cNvSpPr>
          <p:nvPr>
            <p:ph type="title"/>
          </p:nvPr>
        </p:nvSpPr>
        <p:spPr>
          <a:xfrm>
            <a:off x="2755138" y="89992"/>
            <a:ext cx="6457315" cy="95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925" rIns="0" bIns="0" anchor="t" anchorCtr="0">
            <a:spAutoFit/>
          </a:bodyPr>
          <a:lstStyle/>
          <a:p>
            <a:pPr marL="12700" marR="508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Типичные ошибки экзаменуемых при выполнении задания 3</a:t>
            </a:r>
            <a:endParaRPr sz="3200"/>
          </a:p>
        </p:txBody>
      </p:sp>
      <p:sp>
        <p:nvSpPr>
          <p:cNvPr id="711" name="Google Shape;711;p104"/>
          <p:cNvSpPr txBox="1"/>
          <p:nvPr/>
        </p:nvSpPr>
        <p:spPr>
          <a:xfrm>
            <a:off x="916939" y="1114171"/>
            <a:ext cx="10086975" cy="4958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20675" lvl="0" indent="-3079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забывают, что монологическое высказывание требует вступления и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41300" marR="227965" lvl="0" indent="0" algn="l" rtl="0">
              <a:lnSpc>
                <a:spcPct val="95833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заключения и что эти части должны соответствовать и типу высказывания (ситуации общения), и теме монолога (тема должна быть упомянута во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41300" lvl="0" indent="0" algn="l" rtl="0">
              <a:lnSpc>
                <a:spcPct val="97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вступлении и в заключении);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20675" lvl="0" indent="-307975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1F5F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не раскрывают полно и точно содержание четырех аспектов задания;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41300" marR="401955" lvl="0" indent="-229234" algn="l" rtl="0">
              <a:lnSpc>
                <a:spcPct val="95833"/>
              </a:lnSpc>
              <a:spcBef>
                <a:spcPts val="990"/>
              </a:spcBef>
              <a:spcAft>
                <a:spcPts val="0"/>
              </a:spcAft>
              <a:buClr>
                <a:srgbClr val="001F5F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забывают давать развернутую аргументацию, если в одном из аспектов задания есть “why”;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20675" lvl="0" indent="-30797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1F5F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дают избыточную информацию, которая не обозначена в пунктах плана;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41300" marR="5080" lvl="0" indent="-229234" algn="l" rtl="0">
              <a:lnSpc>
                <a:spcPct val="95833"/>
              </a:lnSpc>
              <a:spcBef>
                <a:spcPts val="980"/>
              </a:spcBef>
              <a:spcAft>
                <a:spcPts val="0"/>
              </a:spcAft>
              <a:buClr>
                <a:srgbClr val="001F5F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нарушают целостность и связность монолога: воспринимают пункты плана как отдельные вопросы, на которые и дают не связанные между собой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41300" lvl="0" indent="0" algn="l" rtl="0">
              <a:lnSpc>
                <a:spcPct val="97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ответы;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20675" lvl="0" indent="-307975" algn="l" rtl="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>
                <a:srgbClr val="001F5F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допускают ошибки в средствах логической связи;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20040" lvl="0" indent="-307340" algn="l" rtl="0">
              <a:lnSpc>
                <a:spcPct val="108124"/>
              </a:lnSpc>
              <a:spcBef>
                <a:spcPts val="420"/>
              </a:spcBef>
              <a:spcAft>
                <a:spcPts val="0"/>
              </a:spcAft>
              <a:buClr>
                <a:srgbClr val="001F5F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допускают фонетические, а также лексические и грамматические ошибки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4130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rPr>
              <a:t>элементарного уровня и ошибки, искажающие смысл высказывания.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05"/>
          <p:cNvSpPr txBox="1">
            <a:spLocks noGrp="1"/>
          </p:cNvSpPr>
          <p:nvPr>
            <p:ph type="title"/>
          </p:nvPr>
        </p:nvSpPr>
        <p:spPr>
          <a:xfrm>
            <a:off x="1142619" y="298195"/>
            <a:ext cx="990676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36275" rIns="0" bIns="0" anchor="t" anchorCtr="0">
            <a:spAutoFit/>
          </a:bodyPr>
          <a:lstStyle/>
          <a:p>
            <a:pPr marL="54610" lvl="0" indent="0" algn="l" rtl="0">
              <a:lnSpc>
                <a:spcPct val="102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Ключевые проблемы подготовки школьников,</a:t>
            </a:r>
            <a:endParaRPr/>
          </a:p>
          <a:p>
            <a:pPr marL="54610" lvl="0" indent="0" algn="l" rtl="0">
              <a:lnSpc>
                <a:spcPct val="102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выявленные ОГЭ при анализе развернутых ответов</a:t>
            </a:r>
            <a:endParaRPr/>
          </a:p>
        </p:txBody>
      </p:sp>
      <p:pic>
        <p:nvPicPr>
          <p:cNvPr id="717" name="Google Shape;717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308" y="1819655"/>
            <a:ext cx="10032492" cy="4162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5841</Words>
  <Application>Microsoft Office PowerPoint</Application>
  <PresentationFormat>Широкоэкранный</PresentationFormat>
  <Paragraphs>578</Paragraphs>
  <Slides>100</Slides>
  <Notes>100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100</vt:i4>
      </vt:variant>
    </vt:vector>
  </HeadingPairs>
  <TitlesOfParts>
    <vt:vector size="105" baseType="lpstr">
      <vt:lpstr>Arial</vt:lpstr>
      <vt:lpstr>Calibri</vt:lpstr>
      <vt:lpstr>Noto Sans Symbols</vt:lpstr>
      <vt:lpstr>Times New Roman</vt:lpstr>
      <vt:lpstr>Office Theme</vt:lpstr>
      <vt:lpstr> " Изменения в проверке 35 задания письменной части ОГЭ по английскому языку. Стратегия подготовки к заданию."</vt:lpstr>
      <vt:lpstr>ОСНОВНЫЕ ДОКУМЕНТЫ</vt:lpstr>
      <vt:lpstr>Задание 35 – личное электронное письмо</vt:lpstr>
      <vt:lpstr>Задание 35 для участника экзамена</vt:lpstr>
      <vt:lpstr>Критерии оценивания выполнения задания 35 ОГЭ - 2025</vt:lpstr>
      <vt:lpstr>Изменения в КИМ 2025 г. в сравнении с КИМ 2024 г.</vt:lpstr>
      <vt:lpstr>Изменения в критериях оценивания выполнения задания 35 (РКЗ)</vt:lpstr>
      <vt:lpstr>Шаг 1: подсчет слов</vt:lpstr>
      <vt:lpstr>Шаг 2. Оценивание работы по критерию РКЗ</vt:lpstr>
      <vt:lpstr>Шаг 2. Оценивание аспектов 1-3 (РКЗ)</vt:lpstr>
      <vt:lpstr>Шаг 2. Оценивание аспектов 1-3 (РКЗ)</vt:lpstr>
      <vt:lpstr>При оценивании выполнения заданий по критерию «Решение коммуникативной задачи» следует обращать особое внимание на то, в какой степени участник экзамена владеет тематическим содержанием речи.</vt:lpstr>
      <vt:lpstr>Проблемы и дефициты</vt:lpstr>
      <vt:lpstr>РКЗ и владение тематическим содержанием речи</vt:lpstr>
      <vt:lpstr>РКЗ: Владение тематическим содержанием речи: ответы на вопросы друга: дефициты в тематическом содержании речи НОВОЕ!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Владение тематическим содержанием речи: ответы на вопросы друга</vt:lpstr>
      <vt:lpstr>Владение тематическим содержанием речи: ответы на вопросы друга</vt:lpstr>
      <vt:lpstr>Владение тематическим содержанием речи: ответы на вопросы друга</vt:lpstr>
      <vt:lpstr>Владение тематическим содержанием речи: ответы на вопросы друга</vt:lpstr>
      <vt:lpstr>Владение тематическим содержанием речи: ответы на вопросы друга</vt:lpstr>
      <vt:lpstr>РКЗ: российская тематика</vt:lpstr>
      <vt:lpstr>РКЗ: российская тематика</vt:lpstr>
      <vt:lpstr>“Russian literature”: ответы на вопросы друга по переписке</vt:lpstr>
      <vt:lpstr>“Russian literature”: ответы на вопросы друга по переписке</vt:lpstr>
      <vt:lpstr>Как оценивать передачу русских имен в ответах?</vt:lpstr>
      <vt:lpstr>РКЗ: российская тематика</vt:lpstr>
      <vt:lpstr>РКЗ: российская тематика</vt:lpstr>
      <vt:lpstr>РКЗ: российская тематика</vt:lpstr>
      <vt:lpstr>Главное – состоялась ли коммуникация?</vt:lpstr>
      <vt:lpstr>Главное – состоялась ли коммуникация?</vt:lpstr>
      <vt:lpstr>Презентация PowerPoint</vt:lpstr>
      <vt:lpstr>Межъязыковая межкультурная коммуникация</vt:lpstr>
      <vt:lpstr>Аспекты 4-5 РКЗ</vt:lpstr>
      <vt:lpstr>Аспект 4 РКЗ: нормы вежливости</vt:lpstr>
      <vt:lpstr>РКЗ: Аспект 4 правильные речевые формулы</vt:lpstr>
      <vt:lpstr>РКЗ: Аспект 4</vt:lpstr>
      <vt:lpstr>ВОПРОС: THANK’S???</vt:lpstr>
      <vt:lpstr>Презентация PowerPoint</vt:lpstr>
      <vt:lpstr>Аспект 4 РКЗ: нормы вежливости</vt:lpstr>
      <vt:lpstr>Аспект 4 РКЗ: нормы вежливости</vt:lpstr>
      <vt:lpstr>Аспект 5 РКЗ: стилевое оформление</vt:lpstr>
      <vt:lpstr>Аспект 5 РКЗ: стилевое оформление речи</vt:lpstr>
      <vt:lpstr>Аспект 5 РКЗ: стилевое оформление</vt:lpstr>
      <vt:lpstr>Аспект 5 РКЗ: стилевое оформление</vt:lpstr>
      <vt:lpstr>Аспект 5 РКЗ: стилевое оформление</vt:lpstr>
      <vt:lpstr>Аспект 5 РКЗ: стилевое оформление</vt:lpstr>
      <vt:lpstr>Аспект 5 РКЗ: стилевое оформление</vt:lpstr>
      <vt:lpstr>Организация текста</vt:lpstr>
      <vt:lpstr>Организация текста</vt:lpstr>
      <vt:lpstr>Организация текста</vt:lpstr>
      <vt:lpstr>ОТ: логические ошибки</vt:lpstr>
      <vt:lpstr>Организация текста: логичность</vt:lpstr>
      <vt:lpstr>ОТ: логические ошибки</vt:lpstr>
      <vt:lpstr>Организация текста</vt:lpstr>
      <vt:lpstr>Организация текста: логичность</vt:lpstr>
      <vt:lpstr>Организация текста: СЛС</vt:lpstr>
      <vt:lpstr>ОТ: ошибки в средствах связи (СЛС)</vt:lpstr>
      <vt:lpstr>Лексико-грамматическое оформление текста (ЛГОТ)</vt:lpstr>
      <vt:lpstr>Лексико-грамматическое оформление текста (ЛГОТ)</vt:lpstr>
      <vt:lpstr>Орфография и пунктуация: кодификатор</vt:lpstr>
      <vt:lpstr>Орфография и пунктуация</vt:lpstr>
      <vt:lpstr>Орфография и пунктуация</vt:lpstr>
      <vt:lpstr>Орфография и пунктуация</vt:lpstr>
      <vt:lpstr>Орфография и пунктуация</vt:lpstr>
      <vt:lpstr>ЛГОТ и Орфография: британский – американский варианты английского языка</vt:lpstr>
      <vt:lpstr>ВСЕ СОМНЕНИЯ СЛЕДУЕТ ТРАКТОВАТЬ В ПОЛЬЗУ УЧАСТНИКА ЭКЗАМЕНА, НО</vt:lpstr>
      <vt:lpstr>Методика проверки и оценивания выполнения заданий устной части 2025</vt:lpstr>
      <vt:lpstr>УСТНАЯ ЧАСТЬ ОГЭ</vt:lpstr>
      <vt:lpstr>ВАЖНО!</vt:lpstr>
      <vt:lpstr>ПРОБЛЕМНЫЕ СИТУАЦИИ</vt:lpstr>
      <vt:lpstr>ЗАДАНИЕ 2 УСТНОЙ ЧАСТИ: условный диалог-расспрос</vt:lpstr>
      <vt:lpstr>Диалог ОГЭ VS диалог ЕГЭ</vt:lpstr>
      <vt:lpstr>ЗАДАНИЕ 2 УСТНОЙ ЧАСТИ: условный диалог-расспрос</vt:lpstr>
      <vt:lpstr>ЗАДАНИЕ 2 УСТНОЙ ЧАСТИ: условный диалог-расспрос</vt:lpstr>
      <vt:lpstr>ЗАДАНИЕ 2 УСТНОЙ ЧАСТИ: условный диалог-расспрос</vt:lpstr>
      <vt:lpstr>ЗАДАНИЕ 2 Ошибки, препятствующие пониманию ответа</vt:lpstr>
      <vt:lpstr>ЗАДАНИЕ 2 Ошибки, препятствующие пониманию ответа</vt:lpstr>
      <vt:lpstr>ЗАДАНИЕ 2 Рекомендации экспертам</vt:lpstr>
      <vt:lpstr>ЗАДАНИЕ 3 УСТНОЙ ЧАСТИ: тематическое монологическое высказывание</vt:lpstr>
      <vt:lpstr>Задание 3 УЧ: Критерии оценивания</vt:lpstr>
      <vt:lpstr>Успешное решение коммуникативной задачи в рамках задания 3</vt:lpstr>
      <vt:lpstr>ЗАДАНИЕ 3 УСТНОЙ ЧАСТИ: тематическое монологическое высказывание</vt:lpstr>
      <vt:lpstr>ЗАДАНИЕ 3 УСТНОЙ ЧАСТИ: РКЗ</vt:lpstr>
      <vt:lpstr>ЗАДАНИЕ 3 УСТНОЙ ЧАСТИ: РКЗ</vt:lpstr>
      <vt:lpstr>ОТ: вступление и заключение</vt:lpstr>
      <vt:lpstr>ОВ: логичность и средства логической связи</vt:lpstr>
      <vt:lpstr>ОВ: логичность и средства логической связи</vt:lpstr>
      <vt:lpstr>Типичные ошибки экзаменуемых при выполнении задания 3</vt:lpstr>
      <vt:lpstr>Ключевые проблемы подготовки школьников, выявленные ОГЭ при анализе развернутых ответов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" Изменения в проверке 35 задания письменной части ОГЭ по английскому языку. Стратегия подготовки к заданию."</dc:title>
  <cp:lastModifiedBy>User</cp:lastModifiedBy>
  <cp:revision>1</cp:revision>
  <dcterms:modified xsi:type="dcterms:W3CDTF">2026-02-26T11:54:24Z</dcterms:modified>
</cp:coreProperties>
</file>