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9" r:id="rId4"/>
    <p:sldId id="260" r:id="rId5"/>
    <p:sldId id="262" r:id="rId6"/>
    <p:sldId id="263" r:id="rId7"/>
    <p:sldId id="265" r:id="rId8"/>
    <p:sldId id="264" r:id="rId9"/>
    <p:sldId id="261" r:id="rId10"/>
    <p:sldId id="266" r:id="rId11"/>
    <p:sldId id="267" r:id="rId12"/>
    <p:sldId id="269" r:id="rId13"/>
    <p:sldId id="268" r:id="rId14"/>
    <p:sldId id="270" r:id="rId15"/>
    <p:sldId id="275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60C13FB-3540-435F-8295-A0BDAA26B77E}" type="datetimeFigureOut">
              <a:rPr lang="ru-RU"/>
              <a:pPr>
                <a:defRPr/>
              </a:pPr>
              <a:t>07.01.2017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7CC1C2E-274A-4378-BDDC-BE3D72160D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37FD6CB-6B50-4CEE-B8DA-6060EEC89F6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39A40-4CF6-4C4C-9F2E-BB3C70246309}" type="datetimeFigureOut">
              <a:rPr lang="en-US"/>
              <a:pPr>
                <a:defRPr/>
              </a:pPr>
              <a:t>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2FF00-6270-4102-9C16-535E59C5D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ECFB7-50F4-43C7-99EF-57225F562E4D}" type="datetimeFigureOut">
              <a:rPr lang="en-US"/>
              <a:pPr>
                <a:defRPr/>
              </a:pPr>
              <a:t>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97709-9993-4362-8498-8CF0F0ADFB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4854D-6AC7-428A-9EB3-C7EF0235401A}" type="datetimeFigureOut">
              <a:rPr lang="en-US"/>
              <a:pPr>
                <a:defRPr/>
              </a:pPr>
              <a:t>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7D9AE-848E-487F-AA90-6325A55E3E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C869E-D31E-4A61-ADA6-206C11BBE9F9}" type="datetimeFigureOut">
              <a:rPr lang="en-US"/>
              <a:pPr>
                <a:defRPr/>
              </a:pPr>
              <a:t>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5F10F-2DD1-480E-82A0-4F43AF1134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17F2D-BC3D-40B1-92DB-1711A7650BA1}" type="datetimeFigureOut">
              <a:rPr lang="en-US"/>
              <a:pPr>
                <a:defRPr/>
              </a:pPr>
              <a:t>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0CC50-7BBC-446E-B15D-A575DFCB08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A5C4C-6B2D-4F9E-80A3-CD9D9728C47F}" type="datetimeFigureOut">
              <a:rPr lang="en-US"/>
              <a:pPr>
                <a:defRPr/>
              </a:pPr>
              <a:t>1/7/2017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2C171-DC67-4404-BAC1-105BB10629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0F97B-6287-4B30-AA83-240E261246BA}" type="datetimeFigureOut">
              <a:rPr lang="en-US"/>
              <a:pPr>
                <a:defRPr/>
              </a:pPr>
              <a:t>1/7/2017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8F665-3746-45EC-8C5D-598B5A1E1A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79DEF-A3C4-4882-8F0C-CE4DF9320324}" type="datetimeFigureOut">
              <a:rPr lang="en-US"/>
              <a:pPr>
                <a:defRPr/>
              </a:pPr>
              <a:t>1/7/2017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090DA-C159-409A-BDD7-456C35B991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883C1-C33C-4377-8712-313B2A57B7AC}" type="datetimeFigureOut">
              <a:rPr lang="en-US"/>
              <a:pPr>
                <a:defRPr/>
              </a:pPr>
              <a:t>1/7/2017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42BAC-AD1A-4BE1-A82C-9133B046D6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4DDDF-094B-4B02-A4DA-172684C42EE1}" type="datetimeFigureOut">
              <a:rPr lang="en-US"/>
              <a:pPr>
                <a:defRPr/>
              </a:pPr>
              <a:t>1/7/2017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E3641-0C98-45C0-888F-F5A73CA442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65628-473B-4745-BA9F-281593E372F6}" type="datetimeFigureOut">
              <a:rPr lang="en-US"/>
              <a:pPr>
                <a:defRPr/>
              </a:pPr>
              <a:t>1/7/2017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4695C-76D0-4BC6-845E-2A7B6E475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DF8444B-E00B-49CD-A579-C09300AF0066}" type="datetimeFigureOut">
              <a:rPr lang="en-US"/>
              <a:pPr>
                <a:defRPr/>
              </a:pPr>
              <a:t>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B726545-13B6-4C02-A941-AE1B82A1BF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upload.wikimedia.org/wikipedia/ru/3/33/%D0%9F%D0%B0%D0%BC%D1%8F%D1%82%D0%BD%D0%B8%D0%BA_%D0%9C%D0%B0%D1%80%D0%B5%D1%81%D1%8C%D0%B5%D0%B2%D1%83_%D0%B2_%D0%9A%D0%B0%D0%BC%D1%8B%D1%88%D0%B8%D0%BD%D0%B5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upload.wikimedia.org/wikipedia/commons/a/a0/Bundesarchiv_Bild_183-J17737,_Russland,_Kampf_um_Stalingrad,_Luftangriff.jp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F:\&#1055;&#1045;&#1044;&#1057;&#1054;&#1042;&#1045;&#1058;%202014\9&#1084;&#1072;&#1103;\&#1074;&#1099;&#1089;&#1090;&#1091;&#1087;&#1083;&#1077;&#1085;&#1080;&#1077;\&#1088;&#1077;&#1095;&#1100;%20&#1084;&#1086;&#1083;&#1086;&#1090;&#1086;&#1074;&#1072;.mp3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Великая Отечественная война</a:t>
            </a:r>
            <a:br>
              <a:rPr lang="ru-RU" b="1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1941-1945 </a:t>
            </a:r>
            <a:endParaRPr lang="ru-RU" b="1" dirty="0">
              <a:solidFill>
                <a:schemeClr val="tx1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6" name="Picture 4" descr="pobeda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1524000"/>
            <a:ext cx="8077200" cy="4724400"/>
          </a:xfrm>
        </p:spPr>
      </p:pic>
      <p:pic>
        <p:nvPicPr>
          <p:cNvPr id="14339" name="Picture 2" descr="C:\Documents and Settings\Администратор\Рабочий стол\сталинград\лента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5334000"/>
            <a:ext cx="2032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Блокада Ленинграда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29188" y="1600200"/>
            <a:ext cx="3757612" cy="45259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/>
              <a:t>Целых 900 дней жил город в окружении.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/>
              <a:t>Днём и ночью немцы обстреливали город.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/>
              <a:t>Тысячи жителей погибли от голода и холода.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Норма хлеба –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125 грамм в день.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5" name="Picture 4" descr="p12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8438" y="1643063"/>
            <a:ext cx="4516437" cy="4429125"/>
          </a:xfrm>
          <a:ln w="50800">
            <a:pattFill prst="solidDmnd">
              <a:fgClr>
                <a:srgbClr val="000000"/>
              </a:fgClr>
              <a:bgClr>
                <a:schemeClr val="hlink"/>
              </a:bgClr>
            </a:patt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Наши герои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900" b="1" dirty="0" err="1" smtClean="0">
                <a:solidFill>
                  <a:srgbClr val="FF0000"/>
                </a:solidFill>
                <a:latin typeface="Monotype Corsiva" pitchFamily="66" charset="0"/>
              </a:rPr>
              <a:t>Маресье</a:t>
            </a:r>
            <a:r>
              <a:rPr lang="ru-RU" sz="3900" b="1" dirty="0" smtClean="0">
                <a:solidFill>
                  <a:srgbClr val="FF0000"/>
                </a:solidFill>
                <a:latin typeface="Monotype Corsiva" pitchFamily="66" charset="0"/>
              </a:rPr>
              <a:t> Алексей Петрович- летчик.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 </a:t>
            </a:r>
            <a:r>
              <a:rPr lang="ru-RU" dirty="0" smtClean="0">
                <a:latin typeface="Monotype Corsiva" pitchFamily="66" charset="0"/>
              </a:rPr>
              <a:t>Продолжал боевые полеты после тяжелого ранения и ампутации ног.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Monotype Corsiva" pitchFamily="66" charset="0"/>
              </a:rPr>
              <a:t>Всего за время войны совершил 86 боевых вылетов, сбил 11 самолётов врага: четыре до ранения и семь — после ранения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25603" name="Picture 3" descr="C:\Documents and Settings\Администратор\Рабочий стол\маресьев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214938" y="1571625"/>
            <a:ext cx="3413125" cy="5143500"/>
          </a:xfrm>
        </p:spPr>
      </p:pic>
      <p:pic>
        <p:nvPicPr>
          <p:cNvPr id="25604" name="Picture 4" descr="C:\Documents and Settings\Администратор\Рабочий стол\сталинград\звезда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6850" y="0"/>
            <a:ext cx="1327150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3" descr="C:\Documents and Settings\Администратор\Рабочий стол\сталинград\лента +звезд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38" y="5857875"/>
            <a:ext cx="335756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Файл:Памятник Маресьеву в Камышине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4786346" cy="63209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5286375" y="428625"/>
            <a:ext cx="3714750" cy="28622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Памятник               Алексею  Маресьеву 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городе Камышине</a:t>
            </a:r>
          </a:p>
        </p:txBody>
      </p:sp>
      <p:pic>
        <p:nvPicPr>
          <p:cNvPr id="26628" name="Picture 5" descr="C:\Documents and Settings\Администратор\Рабочий стол\сталинград\лента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38" y="4000500"/>
            <a:ext cx="3000375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Сталинградская битва</a:t>
            </a:r>
            <a:br>
              <a:rPr lang="ru-RU" dirty="0" smtClean="0"/>
            </a:br>
            <a:r>
              <a:rPr lang="ru-RU" dirty="0" smtClean="0"/>
              <a:t>1942-1943 гг.</a:t>
            </a:r>
            <a:endParaRPr lang="ru-RU" dirty="0"/>
          </a:p>
        </p:txBody>
      </p:sp>
      <p:pic>
        <p:nvPicPr>
          <p:cNvPr id="5" name="Picture 5" descr="Файл:Bundesarchiv Bild 183-J17737, Russland, Kampf um Stalingrad, Luftangriff.jpg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57188" y="1571625"/>
            <a:ext cx="5659437" cy="37846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15063" y="1571625"/>
            <a:ext cx="2471737" cy="455453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FF0000"/>
                </a:solidFill>
              </a:rPr>
              <a:t>Сражение проходило за каждый дом , за каждую улицу.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FF0000"/>
                </a:solidFill>
              </a:rPr>
              <a:t>Все жители приняли участие в обороне города.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7652" name="Picture 3" descr="C:\Documents and Settings\Администратор\Рабочий стол\сталинград\лента +звезд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429250"/>
            <a:ext cx="24955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Курская битва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12 июля  1943 г.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советские войска перешли в наступление . 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Под деревней Прохоровка 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произошло крупнейшее в истории танковое сражение(1200 машин).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Наступил коренной перелом в войне.</a:t>
            </a:r>
            <a:endParaRPr lang="ru-RU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28677" name="Picture 9" descr="Рисунок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14875" y="1706563"/>
            <a:ext cx="4071938" cy="4437062"/>
          </a:xfrm>
          <a:ln w="76200">
            <a:solidFill>
              <a:schemeClr val="bg1"/>
            </a:solidFill>
          </a:ln>
        </p:spPr>
      </p:pic>
      <p:pic>
        <p:nvPicPr>
          <p:cNvPr id="28678" name="Picture 4" descr="C:\Documents and Settings\Администратор\Рабочий стол\сталинград\звезда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38" y="0"/>
            <a:ext cx="15017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Поражение Германии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300" u="sng" dirty="0" smtClean="0">
                <a:solidFill>
                  <a:srgbClr val="002060"/>
                </a:solidFill>
                <a:latin typeface="Monotype Corsiva" pitchFamily="66" charset="0"/>
              </a:rPr>
              <a:t>В ночь на 8 мая 1945г. </a:t>
            </a:r>
            <a:endParaRPr lang="ru-RU" sz="4300" u="sng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300" u="sng" smtClean="0">
                <a:solidFill>
                  <a:srgbClr val="002060"/>
                </a:solidFill>
                <a:latin typeface="Monotype Corsiva" pitchFamily="66" charset="0"/>
              </a:rPr>
              <a:t>Германия </a:t>
            </a:r>
            <a:r>
              <a:rPr lang="ru-RU" sz="4300" u="sng" dirty="0" smtClean="0">
                <a:solidFill>
                  <a:srgbClr val="002060"/>
                </a:solidFill>
                <a:latin typeface="Monotype Corsiva" pitchFamily="66" charset="0"/>
              </a:rPr>
              <a:t>подписала акт о капитуляции.</a:t>
            </a:r>
            <a:endParaRPr lang="ru-RU" sz="4300" dirty="0" smtClean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29699" name="Picture 2" descr="C:\Users\1\Desktop\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1571625"/>
            <a:ext cx="3457575" cy="4429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Парад 24 июня 1945 г.</a:t>
            </a:r>
          </a:p>
        </p:txBody>
      </p:sp>
      <p:pic>
        <p:nvPicPr>
          <p:cNvPr id="30722" name="Picture 2" descr="C:\Documents and Settings\Администратор\Рабочий стол\история 2014\24337404_1210051346_423_bi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1714500"/>
            <a:ext cx="6400800" cy="4297363"/>
          </a:xfrm>
        </p:spPr>
      </p:pic>
      <p:pic>
        <p:nvPicPr>
          <p:cNvPr id="30723" name="Picture 2" descr="C:\Documents and Settings\Администратор\Рабочий стол\история 2014\86542578_2995475_Parad_Pobedi_na_Krasnoi_Ploshadi__19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67213"/>
            <a:ext cx="35052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Парад 24 июня 1945 г.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Принимает парад Г.К. Жуков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1746" name="Picture 3" descr="C:\Documents and Settings\Администратор\Рабочий стол\история 2014\94483494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49275" y="1600200"/>
            <a:ext cx="8045450" cy="4525963"/>
          </a:xfrm>
        </p:spPr>
      </p:pic>
      <p:pic>
        <p:nvPicPr>
          <p:cNvPr id="31747" name="Picture 2" descr="C:\Documents and Settings\Администратор\Рабочий стол\история 2014\ц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75" y="4386263"/>
            <a:ext cx="3181350" cy="24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22 июня 1941 г</a:t>
            </a:r>
            <a:r>
              <a:rPr lang="ru-RU" dirty="0" smtClean="0"/>
              <a:t>.-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начало войны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p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76288" y="1601788"/>
            <a:ext cx="3400425" cy="4524375"/>
          </a:xfrm>
          <a:ln w="50800">
            <a:pattFill prst="solidDmnd">
              <a:fgClr>
                <a:srgbClr val="000000"/>
              </a:fgClr>
              <a:bgClr>
                <a:schemeClr val="hlink"/>
              </a:bgClr>
            </a:pattFill>
          </a:ln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1000" cy="45259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hangingPunct="1"/>
            <a:r>
              <a:rPr lang="ru-RU" smtClean="0">
                <a:solidFill>
                  <a:srgbClr val="000000"/>
                </a:solidFill>
                <a:latin typeface="Monotype Corsiva" pitchFamily="66" charset="0"/>
              </a:rPr>
              <a:t>В 4.</a:t>
            </a:r>
            <a:r>
              <a:rPr lang="ru-RU" smtClean="0">
                <a:solidFill>
                  <a:srgbClr val="000000"/>
                </a:solidFill>
                <a:latin typeface="Arial" charset="0"/>
              </a:rPr>
              <a:t>0</a:t>
            </a:r>
            <a:r>
              <a:rPr lang="ru-RU" smtClean="0">
                <a:solidFill>
                  <a:srgbClr val="000000"/>
                </a:solidFill>
                <a:latin typeface="Monotype Corsiva" pitchFamily="66" charset="0"/>
              </a:rPr>
              <a:t>0 без объявления войны немецкие войска напали на территорию СССР. </a:t>
            </a:r>
          </a:p>
          <a:p>
            <a:pPr eaLnBrk="1" hangingPunct="1"/>
            <a:r>
              <a:rPr lang="ru-RU" smtClean="0">
                <a:solidFill>
                  <a:srgbClr val="000000"/>
                </a:solidFill>
                <a:latin typeface="Monotype Corsiva" pitchFamily="66" charset="0"/>
              </a:rPr>
              <a:t>Воскресное утро выдалось солнечным, тёплым, тихим. Но вдруг в мирную тишину ворвался из уличных репродукторов тревожный громкий голос.</a:t>
            </a:r>
          </a:p>
        </p:txBody>
      </p:sp>
      <p:pic>
        <p:nvPicPr>
          <p:cNvPr id="6" name="речь молотов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27538" y="6237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2240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Организация обороны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3657600" cy="45259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Тысячи мужчин в возрасте от 23 до 36 лет уходили на фронт.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5" name="Picture 4" descr="p1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676400"/>
            <a:ext cx="4433888" cy="4433888"/>
          </a:xfrm>
          <a:ln w="50800">
            <a:pattFill prst="solidDmnd">
              <a:fgClr>
                <a:srgbClr val="000000"/>
              </a:fgClr>
              <a:bgClr>
                <a:schemeClr val="hlink"/>
              </a:bgClr>
            </a:pattFill>
          </a:ln>
        </p:spPr>
      </p:pic>
      <p:pic>
        <p:nvPicPr>
          <p:cNvPr id="16388" name="Picture 9" descr="Рисунок4"/>
          <p:cNvPicPr>
            <a:picLocks noChangeAspect="1" noChangeArrowheads="1"/>
          </p:cNvPicPr>
          <p:nvPr/>
        </p:nvPicPr>
        <p:blipFill>
          <a:blip r:embed="rId3">
            <a:lum bright="-6000" contrast="18000"/>
          </a:blip>
          <a:srcRect/>
          <a:stretch>
            <a:fillRect/>
          </a:stretch>
        </p:blipFill>
        <p:spPr bwMode="auto">
          <a:xfrm>
            <a:off x="6000750" y="1643063"/>
            <a:ext cx="1985963" cy="2843212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Начались кровопролитные бои за освобождение нашей Родины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Picture 4" descr="p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429000"/>
            <a:ext cx="4067175" cy="3054350"/>
          </a:xfrm>
          <a:prstGeom prst="rect">
            <a:avLst/>
          </a:prstGeom>
          <a:noFill/>
          <a:ln w="50800">
            <a:pattFill prst="solidDmnd">
              <a:fgClr>
                <a:srgbClr val="000000"/>
              </a:fgClr>
              <a:bgClr>
                <a:schemeClr val="hlink"/>
              </a:bgClr>
            </a:pattFill>
            <a:miter lim="800000"/>
            <a:headEnd/>
            <a:tailEnd/>
          </a:ln>
        </p:spPr>
      </p:pic>
      <p:pic>
        <p:nvPicPr>
          <p:cNvPr id="8" name="Picture 5" descr="p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524000"/>
            <a:ext cx="4267200" cy="3205163"/>
          </a:xfrm>
          <a:prstGeom prst="rect">
            <a:avLst/>
          </a:prstGeom>
          <a:noFill/>
          <a:ln w="50800">
            <a:pattFill prst="solidDmnd">
              <a:fgClr>
                <a:srgbClr val="000000"/>
              </a:fgClr>
              <a:bgClr>
                <a:schemeClr val="hlink"/>
              </a:bgClr>
            </a:pattFill>
            <a:miter lim="800000"/>
            <a:headEnd/>
            <a:tailEnd/>
          </a:ln>
        </p:spPr>
      </p:pic>
      <p:pic>
        <p:nvPicPr>
          <p:cNvPr id="17413" name="Picture 3" descr="C:\Documents and Settings\Администратор\Рабочий стол\сталинград\лента +звезда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685800" y="1524000"/>
            <a:ext cx="3219450" cy="1600200"/>
          </a:xfrm>
        </p:spPr>
      </p:pic>
      <p:pic>
        <p:nvPicPr>
          <p:cNvPr id="17414" name="Picture 4" descr="C:\Documents and Settings\Администратор\Рабочий стол\сталинград\звезда 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0" y="3352800"/>
            <a:ext cx="14478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6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/>
              <a:t>Немцы старались разрушить наши города, сёла, мосты. Они с самолётов </a:t>
            </a:r>
            <a:br>
              <a:rPr lang="ru-RU" sz="2800" b="1" dirty="0" smtClean="0"/>
            </a:br>
            <a:r>
              <a:rPr lang="ru-RU" sz="2800" b="1" dirty="0" smtClean="0"/>
              <a:t>днём и ночью бомбили наши города.</a:t>
            </a:r>
          </a:p>
        </p:txBody>
      </p:sp>
      <p:pic>
        <p:nvPicPr>
          <p:cNvPr id="10244" name="Picture 4" descr="p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752600"/>
            <a:ext cx="4267200" cy="3203575"/>
          </a:xfrm>
          <a:prstGeom prst="rect">
            <a:avLst/>
          </a:prstGeom>
          <a:noFill/>
          <a:ln w="50800">
            <a:pattFill prst="solidDmnd">
              <a:fgClr>
                <a:srgbClr val="000000"/>
              </a:fgClr>
              <a:bgClr>
                <a:schemeClr val="hlink"/>
              </a:bgClr>
            </a:pattFill>
            <a:miter lim="800000"/>
            <a:headEnd/>
            <a:tailEnd/>
          </a:ln>
        </p:spPr>
      </p:pic>
      <p:pic>
        <p:nvPicPr>
          <p:cNvPr id="10245" name="Picture 5" descr="p1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3276600"/>
            <a:ext cx="4419600" cy="3317875"/>
          </a:xfrm>
          <a:prstGeom prst="rect">
            <a:avLst/>
          </a:prstGeom>
          <a:noFill/>
          <a:ln w="50800">
            <a:pattFill prst="solidDmnd">
              <a:fgClr>
                <a:srgbClr val="000000"/>
              </a:fgClr>
              <a:bgClr>
                <a:schemeClr val="hlink"/>
              </a:bgClr>
            </a:pattFill>
            <a:miter lim="800000"/>
            <a:headEnd/>
            <a:tailEnd/>
          </a:ln>
        </p:spPr>
      </p:pic>
      <p:pic>
        <p:nvPicPr>
          <p:cNvPr id="18437" name="Picture 3" descr="C:\Documents and Settings\Администратор\Рабочий стол\сталинград\лента +звезд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5214938"/>
            <a:ext cx="3643313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77813"/>
            <a:ext cx="7543800" cy="1143000"/>
          </a:xfr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1"/>
                </a:solidFill>
              </a:rPr>
              <a:t>Но бои шли не только</a:t>
            </a:r>
            <a:br>
              <a:rPr lang="ru-RU" sz="4000" b="1" dirty="0" smtClean="0">
                <a:solidFill>
                  <a:schemeClr val="tx1"/>
                </a:solidFill>
              </a:rPr>
            </a:br>
            <a:r>
              <a:rPr lang="ru-RU" sz="4000" b="1" dirty="0" smtClean="0">
                <a:solidFill>
                  <a:schemeClr val="tx1"/>
                </a:solidFill>
              </a:rPr>
              <a:t> на фронте.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643563" y="1928813"/>
            <a:ext cx="3071812" cy="39290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sz="3600" dirty="0" smtClean="0"/>
              <a:t>     </a:t>
            </a:r>
            <a:r>
              <a:rPr lang="ru-RU" sz="3600" b="1" dirty="0" smtClean="0">
                <a:latin typeface="Monotype Corsiva" pitchFamily="66" charset="0"/>
              </a:rPr>
              <a:t>И стар, и млад, все, кто мог держать в руках лопату, строили укрепления, копали окопы.</a:t>
            </a:r>
          </a:p>
        </p:txBody>
      </p:sp>
      <p:pic>
        <p:nvPicPr>
          <p:cNvPr id="12292" name="Picture 4" descr="p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928813"/>
            <a:ext cx="4957763" cy="3938587"/>
          </a:xfrm>
          <a:prstGeom prst="rect">
            <a:avLst/>
          </a:prstGeom>
          <a:noFill/>
          <a:ln w="50800">
            <a:pattFill prst="solidDmnd">
              <a:fgClr>
                <a:srgbClr val="000000"/>
              </a:fgClr>
              <a:bgClr>
                <a:schemeClr val="hlink"/>
              </a:bgClr>
            </a:pattFill>
            <a:miter lim="800000"/>
            <a:headEnd/>
            <a:tailEnd/>
          </a:ln>
        </p:spPr>
      </p:pic>
    </p:spTree>
  </p:cSld>
  <p:clrMapOvr>
    <a:masterClrMapping/>
  </p:clrMapOvr>
  <p:transition spd="slow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9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9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План Германии</a:t>
            </a:r>
            <a:endParaRPr lang="ru-RU" dirty="0"/>
          </a:p>
        </p:txBody>
      </p:sp>
      <p:pic>
        <p:nvPicPr>
          <p:cNvPr id="21507" name="Picture 9" descr="Рисунок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6000" contrast="12000"/>
          </a:blip>
          <a:srcRect/>
          <a:stretch>
            <a:fillRect/>
          </a:stretch>
        </p:blipFill>
        <p:spPr>
          <a:xfrm>
            <a:off x="1857375" y="1928813"/>
            <a:ext cx="3857625" cy="4737100"/>
          </a:xfrm>
          <a:ln w="76200">
            <a:solidFill>
              <a:schemeClr val="bg1"/>
            </a:solidFill>
          </a:ln>
        </p:spPr>
      </p:pic>
      <p:sp>
        <p:nvSpPr>
          <p:cNvPr id="5" name="Стрелка вправо 4"/>
          <p:cNvSpPr/>
          <p:nvPr/>
        </p:nvSpPr>
        <p:spPr>
          <a:xfrm>
            <a:off x="428596" y="1785926"/>
            <a:ext cx="3286148" cy="714380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Группа армий «Север»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857250" y="3000375"/>
            <a:ext cx="3286125" cy="71437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Группа армий «Центр»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1214438" y="4429125"/>
            <a:ext cx="3214687" cy="78581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Группа армий «Юг»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072188" y="1857375"/>
            <a:ext cx="2928937" cy="46434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Monotype Corsiva" pitchFamily="66" charset="0"/>
              </a:rPr>
              <a:t>План «Барбаросса».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Monotype Corsiva" pitchFamily="66" charset="0"/>
              </a:rPr>
              <a:t>За  несколько месяцев разгромить СССР.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Московская битва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2530" name="Picture 9" descr="Рисунок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bright="-6000" contrast="12000"/>
          </a:blip>
          <a:srcRect/>
          <a:stretch>
            <a:fillRect/>
          </a:stretch>
        </p:blipFill>
        <p:spPr>
          <a:xfrm>
            <a:off x="571500" y="1536700"/>
            <a:ext cx="3571875" cy="5035550"/>
          </a:xfrm>
          <a:ln w="76200">
            <a:solidFill>
              <a:schemeClr val="bg1"/>
            </a:solidFill>
          </a:ln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Для захвата Москвы был подготовлен план «Тайфун».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Оборону Москвы возглавил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Г. К. Жуков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Парад 7 ноября 1941 г.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7 ноября на Красной площади прошел парад.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Его участники сразу же отправлялись на фронт.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3557" name="Picture 2" descr="I:\9мая\парад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1714500"/>
            <a:ext cx="3857625" cy="2851150"/>
          </a:xfrm>
        </p:spPr>
      </p:pic>
      <p:pic>
        <p:nvPicPr>
          <p:cNvPr id="23558" name="Picture 3" descr="I:\9мая\парад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4437063"/>
            <a:ext cx="3857625" cy="227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319</Words>
  <Application>Microsoft Office PowerPoint</Application>
  <PresentationFormat>Экран (4:3)</PresentationFormat>
  <Paragraphs>59</Paragraphs>
  <Slides>17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Великая Отечественная война 1941-1945 </vt:lpstr>
      <vt:lpstr>22 июня 1941 г.- начало войны</vt:lpstr>
      <vt:lpstr>Организация обороны</vt:lpstr>
      <vt:lpstr> Начались кровопролитные бои за освобождение нашей Родины </vt:lpstr>
      <vt:lpstr>Немцы старались разрушить наши города, сёла, мосты. Они с самолётов  днём и ночью бомбили наши города.</vt:lpstr>
      <vt:lpstr>Но бои шли не только  на фронте.</vt:lpstr>
      <vt:lpstr>План Германии</vt:lpstr>
      <vt:lpstr>Московская битва </vt:lpstr>
      <vt:lpstr>Парад 7 ноября 1941 г.</vt:lpstr>
      <vt:lpstr>Блокада Ленинграда</vt:lpstr>
      <vt:lpstr>Наши герои</vt:lpstr>
      <vt:lpstr>Слайд 12</vt:lpstr>
      <vt:lpstr>Сталинградская битва 1942-1943 гг.</vt:lpstr>
      <vt:lpstr>Курская битва</vt:lpstr>
      <vt:lpstr>Поражение Германии</vt:lpstr>
      <vt:lpstr>Парад 24 июня 1945 г.</vt:lpstr>
      <vt:lpstr>Парад 24 июня 1945 г.  Принимает парад Г.К. Жуков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Великая Отечественная война 1941-1945 </dc:title>
  <cp:lastModifiedBy>administrator</cp:lastModifiedBy>
  <cp:revision>19</cp:revision>
  <dcterms:modified xsi:type="dcterms:W3CDTF">2017-01-07T11:49:43Z</dcterms:modified>
</cp:coreProperties>
</file>