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906000" cy="6858000" type="A4"/>
  <p:notesSz cx="6858000" cy="9144000"/>
  <p:embeddedFontLst>
    <p:embeddedFont>
      <p:font typeface="Gill Sans" panose="020B0604020202020204" charset="0"/>
      <p:regular r:id="rId7"/>
      <p:bold r:id="rId8"/>
    </p:embeddedFont>
    <p:embeddedFont>
      <p:font typeface="Verdana" panose="020B060403050404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12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284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551940" y="359898"/>
            <a:ext cx="8023860" cy="1472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551940" y="1850064"/>
            <a:ext cx="802386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080"/>
              <a:buNone/>
              <a:defRPr sz="2600">
                <a:solidFill>
                  <a:srgbClr val="341108"/>
                </a:solidFill>
              </a:defRPr>
            </a:lvl1pPr>
            <a:lvl2pPr lvl="1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998219" y="1413802"/>
            <a:ext cx="227838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90196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5098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rnd" cmpd="sng">
            <a:solidFill>
              <a:srgbClr val="2F8DA4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1253607" y="1345016"/>
            <a:ext cx="69342" cy="64008"/>
          </a:xfrm>
          <a:prstGeom prst="ellipse">
            <a:avLst/>
          </a:prstGeom>
          <a:noFill/>
          <a:ln w="12700" cap="rnd" cmpd="sng">
            <a:solidFill>
              <a:srgbClr val="317F92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title"/>
          </p:nvPr>
        </p:nvSpPr>
        <p:spPr>
          <a:xfrm>
            <a:off x="1555242" y="274638"/>
            <a:ext cx="812292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body" idx="1"/>
          </p:nvPr>
        </p:nvSpPr>
        <p:spPr>
          <a:xfrm rot="5400000">
            <a:off x="3216402" y="-213360"/>
            <a:ext cx="4800600" cy="8122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marL="914400" lvl="1" indent="-3429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1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 rot="5400000">
            <a:off x="5494338" y="2209803"/>
            <a:ext cx="5851525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 rot="5400000">
            <a:off x="1325563" y="187329"/>
            <a:ext cx="5851525" cy="6026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marL="914400" lvl="1" indent="-3429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1555242" y="274638"/>
            <a:ext cx="812292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1555242" y="1447800"/>
            <a:ext cx="812292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40"/>
              <a:buChar char="⚫"/>
              <a:defRPr/>
            </a:lvl1pPr>
            <a:lvl2pPr marL="914400" lvl="1" indent="-3429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/>
          <p:nvPr/>
        </p:nvSpPr>
        <p:spPr>
          <a:xfrm>
            <a:off x="2473131" y="-54"/>
            <a:ext cx="7429500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2793258" y="2600325"/>
            <a:ext cx="69342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000"/>
              <a:buFont typeface="Gill Sans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2793258" y="1066800"/>
            <a:ext cx="6934200" cy="1509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34110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7" name="Google Shape;37;p4"/>
          <p:cNvSpPr/>
          <p:nvPr/>
        </p:nvSpPr>
        <p:spPr>
          <a:xfrm>
            <a:off x="2476500" y="0"/>
            <a:ext cx="82550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dist="38000" dir="10800000" algn="tl" rotWithShape="0">
              <a:srgbClr val="6F6A5F">
                <a:alpha val="2509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2353348" y="2814656"/>
            <a:ext cx="227838" cy="210312"/>
          </a:xfrm>
          <a:prstGeom prst="ellipse">
            <a:avLst/>
          </a:prstGeom>
          <a:gradFill>
            <a:gsLst>
              <a:gs pos="0">
                <a:srgbClr val="D7F6FF">
                  <a:alpha val="94901"/>
                </a:srgbClr>
              </a:gs>
              <a:gs pos="50000">
                <a:srgbClr val="C0E3F0">
                  <a:alpha val="90196"/>
                </a:srgbClr>
              </a:gs>
              <a:gs pos="95000">
                <a:srgbClr val="65C6EA">
                  <a:alpha val="87843"/>
                </a:srgbClr>
              </a:gs>
              <a:gs pos="100000">
                <a:srgbClr val="00BBF1">
                  <a:alpha val="85098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rnd" cmpd="sng">
            <a:solidFill>
              <a:srgbClr val="2F8DA4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2608736" y="2745870"/>
            <a:ext cx="69342" cy="64008"/>
          </a:xfrm>
          <a:prstGeom prst="ellipse">
            <a:avLst/>
          </a:prstGeom>
          <a:noFill/>
          <a:ln w="12700" cap="rnd" cmpd="sng">
            <a:solidFill>
              <a:srgbClr val="317F92">
                <a:alpha val="60000"/>
              </a:srgb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1555242" y="274320"/>
            <a:ext cx="812292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1"/>
          </p:nvPr>
        </p:nvSpPr>
        <p:spPr>
          <a:xfrm>
            <a:off x="1555242" y="1524000"/>
            <a:ext cx="396240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08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body" idx="2"/>
          </p:nvPr>
        </p:nvSpPr>
        <p:spPr>
          <a:xfrm>
            <a:off x="5715762" y="1524000"/>
            <a:ext cx="396240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7084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240"/>
              <a:buChar char="⚫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Сравнение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495300" y="5160336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500"/>
              <a:buFont typeface="Gill Sans"/>
              <a:buNone/>
              <a:defRPr sz="45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1"/>
          </p:nvPr>
        </p:nvSpPr>
        <p:spPr>
          <a:xfrm>
            <a:off x="495300" y="328278"/>
            <a:ext cx="4358640" cy="640080"/>
          </a:xfrm>
          <a:prstGeom prst="rect">
            <a:avLst/>
          </a:prstGeom>
          <a:solidFill>
            <a:schemeClr val="lt1"/>
          </a:solidFill>
          <a:ln w="107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sz="19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2"/>
          </p:nvPr>
        </p:nvSpPr>
        <p:spPr>
          <a:xfrm>
            <a:off x="5052060" y="328278"/>
            <a:ext cx="4358640" cy="640080"/>
          </a:xfrm>
          <a:prstGeom prst="rect">
            <a:avLst/>
          </a:prstGeom>
          <a:solidFill>
            <a:schemeClr val="lt1"/>
          </a:solidFill>
          <a:ln w="1077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SzPts val="1520"/>
              <a:buNone/>
              <a:defRPr sz="1900" b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body" idx="3"/>
          </p:nvPr>
        </p:nvSpPr>
        <p:spPr>
          <a:xfrm>
            <a:off x="495300" y="969336"/>
            <a:ext cx="4358640" cy="4114800"/>
          </a:xfrm>
          <a:prstGeom prst="rect">
            <a:avLst/>
          </a:prstGeom>
          <a:noFill/>
          <a:ln w="10775" cap="flat" cmpd="sng">
            <a:solidFill>
              <a:schemeClr val="lt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body" idx="4"/>
          </p:nvPr>
        </p:nvSpPr>
        <p:spPr>
          <a:xfrm>
            <a:off x="5052060" y="969336"/>
            <a:ext cx="4358640" cy="4114800"/>
          </a:xfrm>
          <a:prstGeom prst="rect">
            <a:avLst/>
          </a:prstGeom>
          <a:noFill/>
          <a:ln w="10775" cap="flat" cmpd="sng">
            <a:solidFill>
              <a:schemeClr val="lt1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20"/>
              <a:buChar char="⚫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"/>
          <p:cNvSpPr txBox="1">
            <a:spLocks noGrp="1"/>
          </p:cNvSpPr>
          <p:nvPr>
            <p:ph type="title"/>
          </p:nvPr>
        </p:nvSpPr>
        <p:spPr>
          <a:xfrm>
            <a:off x="1555242" y="274320"/>
            <a:ext cx="812292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7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стой слайд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/>
          <p:nvPr/>
        </p:nvSpPr>
        <p:spPr>
          <a:xfrm>
            <a:off x="1099566" y="0"/>
            <a:ext cx="8806434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3" name="Google Shape;63;p8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6" name="Google Shape;66;p8"/>
          <p:cNvSpPr/>
          <p:nvPr/>
        </p:nvSpPr>
        <p:spPr>
          <a:xfrm>
            <a:off x="1099566" y="-54"/>
            <a:ext cx="79248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dist="38000" dir="10800000" algn="tl" rotWithShape="0">
              <a:srgbClr val="6F6A5F">
                <a:alpha val="2509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Объект с подписью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9"/>
          <p:cNvSpPr txBox="1">
            <a:spLocks noGrp="1"/>
          </p:cNvSpPr>
          <p:nvPr>
            <p:ph type="title"/>
          </p:nvPr>
        </p:nvSpPr>
        <p:spPr>
          <a:xfrm>
            <a:off x="495300" y="216778"/>
            <a:ext cx="4127500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909"/>
              </a:lnSpc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200"/>
              <a:buFont typeface="Gill Sans"/>
              <a:buNone/>
              <a:defRPr sz="22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body" idx="1"/>
          </p:nvPr>
        </p:nvSpPr>
        <p:spPr>
          <a:xfrm>
            <a:off x="495300" y="1406964"/>
            <a:ext cx="4127500" cy="69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body" idx="2"/>
          </p:nvPr>
        </p:nvSpPr>
        <p:spPr>
          <a:xfrm>
            <a:off x="495300" y="2133601"/>
            <a:ext cx="8832850" cy="3992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116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560"/>
              <a:buChar char="⚫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2800"/>
              <a:buChar char="◦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Рисунок с подписью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0"/>
          <p:cNvSpPr txBox="1">
            <a:spLocks noGrp="1"/>
          </p:cNvSpPr>
          <p:nvPr>
            <p:ph type="title"/>
          </p:nvPr>
        </p:nvSpPr>
        <p:spPr>
          <a:xfrm>
            <a:off x="6377471" y="1066800"/>
            <a:ext cx="29718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2100"/>
              <a:buFont typeface="Gill Sans"/>
              <a:buNone/>
              <a:defRPr sz="21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0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0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79" name="Google Shape;79;p10"/>
          <p:cNvSpPr/>
          <p:nvPr/>
        </p:nvSpPr>
        <p:spPr>
          <a:xfrm>
            <a:off x="825500" y="1066800"/>
            <a:ext cx="4953000" cy="4572000"/>
          </a:xfrm>
          <a:prstGeom prst="rect">
            <a:avLst/>
          </a:prstGeom>
          <a:solidFill>
            <a:srgbClr val="FFFFFF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500" dist="18500" dir="5400000" algn="tl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274300" rIns="91425" bIns="45700" anchor="t" anchorCtr="0">
            <a:noAutofit/>
          </a:bodyPr>
          <a:lstStyle/>
          <a:p>
            <a:pPr marL="0" marR="0" lvl="0" indent="0" algn="l" rtl="0">
              <a:lnSpc>
                <a:spcPct val="9375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None/>
            </a:pPr>
            <a:endParaRPr sz="32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0" name="Google Shape;80;p10"/>
          <p:cNvSpPr>
            <a:spLocks noGrp="1"/>
          </p:cNvSpPr>
          <p:nvPr>
            <p:ph type="pic" idx="2"/>
          </p:nvPr>
        </p:nvSpPr>
        <p:spPr>
          <a:xfrm>
            <a:off x="908050" y="1143004"/>
            <a:ext cx="4787900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</p:sp>
      <p:sp>
        <p:nvSpPr>
          <p:cNvPr id="81" name="Google Shape;81;p10"/>
          <p:cNvSpPr/>
          <p:nvPr/>
        </p:nvSpPr>
        <p:spPr>
          <a:xfrm rot="-2131329">
            <a:off x="429785" y="954341"/>
            <a:ext cx="74295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25400" dist="25400" dir="3300000" sx="96000" sy="96000" algn="tl" rotWithShape="0">
              <a:srgbClr val="EAD8B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2" name="Google Shape;82;p10"/>
          <p:cNvSpPr/>
          <p:nvPr/>
        </p:nvSpPr>
        <p:spPr>
          <a:xfrm rot="2103354" flipH="1">
            <a:off x="5420639" y="936786"/>
            <a:ext cx="703326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9525" cap="rnd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  <a:effectLst>
            <a:outerShdw blurRad="25400" dist="25400" dir="3300000" sx="96000" sy="96000" algn="tl" rotWithShape="0">
              <a:schemeClr val="lt2">
                <a:alpha val="20000"/>
              </a:scheme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3" name="Google Shape;83;p10"/>
          <p:cNvSpPr txBox="1">
            <a:spLocks noGrp="1"/>
          </p:cNvSpPr>
          <p:nvPr>
            <p:ph type="body" idx="1"/>
          </p:nvPr>
        </p:nvSpPr>
        <p:spPr>
          <a:xfrm>
            <a:off x="908050" y="4800600"/>
            <a:ext cx="4787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4285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777777"/>
                </a:solidFill>
              </a:defRPr>
            </a:lvl1pPr>
            <a:lvl2pPr marL="914400" lvl="1" indent="-3048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200"/>
              <a:buChar char="◦"/>
              <a:defRPr sz="1200"/>
            </a:lvl2pPr>
            <a:lvl3pPr marL="1371600" lvl="2" indent="-2921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Char char="●"/>
              <a:defRPr sz="1000"/>
            </a:lvl3pPr>
            <a:lvl4pPr marL="1828800" lvl="3" indent="-28575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4pPr>
            <a:lvl5pPr marL="2286000" lvl="4" indent="-28575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90000" sy="90000" flip="xy" algn="tl"/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-883920" y="-815922"/>
            <a:ext cx="1775461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rgbClr val="FEF9F3">
              <a:alpha val="32941"/>
            </a:srgbClr>
          </a:solidFill>
          <a:ln w="9525" cap="rnd" cmpd="sng">
            <a:solidFill>
              <a:srgbClr val="D1C1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182885" y="21103"/>
            <a:ext cx="1844040" cy="1702191"/>
          </a:xfrm>
          <a:prstGeom prst="ellipse">
            <a:avLst/>
          </a:prstGeom>
          <a:noFill/>
          <a:ln w="27300" cap="rnd" cmpd="sng">
            <a:solidFill>
              <a:srgbClr val="FFF5DB"/>
            </a:solidFill>
            <a:prstDash val="solid"/>
            <a:round/>
            <a:headEnd type="none" w="sm" len="sm"/>
            <a:tailEnd type="none" w="sm" len="sm"/>
          </a:ln>
          <a:effectLst>
            <a:outerShdw blurRad="25400" dist="25400" dir="5400000" algn="tl" rotWithShape="0">
              <a:srgbClr val="ADA48C">
                <a:alpha val="8509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8" name="Google Shape;8;p1"/>
          <p:cNvSpPr/>
          <p:nvPr/>
        </p:nvSpPr>
        <p:spPr>
          <a:xfrm rot="2315675">
            <a:off x="198122" y="1055077"/>
            <a:ext cx="1219527" cy="1102624"/>
          </a:xfrm>
          <a:prstGeom prst="donut">
            <a:avLst>
              <a:gd name="adj" fmla="val 11833"/>
            </a:avLst>
          </a:prstGeom>
          <a:gradFill>
            <a:gsLst>
              <a:gs pos="0">
                <a:srgbClr val="FEFBF4">
                  <a:alpha val="70196"/>
                </a:srgbClr>
              </a:gs>
              <a:gs pos="70000">
                <a:srgbClr val="FFFDF8">
                  <a:alpha val="54901"/>
                </a:srgbClr>
              </a:gs>
              <a:gs pos="100000">
                <a:srgbClr val="EDCF8C">
                  <a:alpha val="60000"/>
                </a:srgbClr>
              </a:gs>
            </a:gsLst>
            <a:path path="circle">
              <a:fillToRect r="100000" b="100000"/>
            </a:path>
            <a:tileRect l="-100000" t="-100000"/>
          </a:gradFill>
          <a:ln w="9525" cap="rnd" cmpd="sng">
            <a:solidFill>
              <a:srgbClr val="C5B390"/>
            </a:solidFill>
            <a:prstDash val="solid"/>
            <a:round/>
            <a:headEnd type="none" w="sm" len="sm"/>
            <a:tailEnd type="none" w="sm" len="sm"/>
          </a:ln>
          <a:effectLst>
            <a:outerShdw blurRad="12700" dist="15000" dir="4500000" algn="tl" rotWithShape="0">
              <a:srgbClr val="564E4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1097280" y="-54"/>
            <a:ext cx="8808721" cy="68580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555242" y="274638"/>
            <a:ext cx="812292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  <a:defRPr sz="4300" b="0" i="0" u="none" strike="noStrike" cap="none">
                <a:solidFill>
                  <a:srgbClr val="56221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555242" y="1447800"/>
            <a:ext cx="812292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11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560"/>
              <a:buFont typeface="Noto Sans Symbols"/>
              <a:buChar char="⚫"/>
              <a:defRPr sz="32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Verdana"/>
              <a:buChar char="◦"/>
              <a:defRPr sz="2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3879850" y="6305550"/>
            <a:ext cx="23114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191250" y="6305550"/>
            <a:ext cx="31369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9331452" y="6305550"/>
            <a:ext cx="4953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B3A787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1099566" y="-54"/>
            <a:ext cx="79248" cy="6858054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8550" dist="38000" dir="10800000" algn="tl" rotWithShape="0">
              <a:srgbClr val="6F6A5F">
                <a:alpha val="25098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>
            <a:spLocks noGrp="1"/>
          </p:cNvSpPr>
          <p:nvPr>
            <p:ph type="ctrTitle"/>
          </p:nvPr>
        </p:nvSpPr>
        <p:spPr>
          <a:xfrm>
            <a:off x="1551940" y="359898"/>
            <a:ext cx="8023860" cy="1472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ru-RU" b="1" dirty="0"/>
              <a:t>Изменения                                                    в КИМ ГИА 2025 года</a:t>
            </a:r>
            <a:r>
              <a:rPr lang="ru-RU" dirty="0"/>
              <a:t> </a:t>
            </a:r>
            <a:br>
              <a:rPr lang="ru-RU" dirty="0"/>
            </a:br>
            <a:endParaRPr dirty="0"/>
          </a:p>
        </p:txBody>
      </p:sp>
      <p:sp>
        <p:nvSpPr>
          <p:cNvPr id="101" name="Google Shape;101;p13"/>
          <p:cNvSpPr txBox="1">
            <a:spLocks noGrp="1"/>
          </p:cNvSpPr>
          <p:nvPr>
            <p:ph type="subTitle" idx="1"/>
          </p:nvPr>
        </p:nvSpPr>
        <p:spPr>
          <a:xfrm>
            <a:off x="1551940" y="1850064"/>
            <a:ext cx="802386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27432" lvl="0" indent="0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79999"/>
              <a:buNone/>
            </a:pPr>
            <a:endParaRPr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>
            <a:spLocks noGrp="1"/>
          </p:cNvSpPr>
          <p:nvPr>
            <p:ph type="title"/>
          </p:nvPr>
        </p:nvSpPr>
        <p:spPr>
          <a:xfrm>
            <a:off x="1555242" y="274638"/>
            <a:ext cx="812292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ru-RU" b="1"/>
              <a:t>Изменения в КИМ ОГЭ 2025 года</a:t>
            </a:r>
            <a:r>
              <a:rPr lang="ru-RU"/>
              <a:t> </a:t>
            </a:r>
            <a:br>
              <a:rPr lang="ru-RU"/>
            </a:br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body" idx="1"/>
          </p:nvPr>
        </p:nvSpPr>
        <p:spPr>
          <a:xfrm>
            <a:off x="1555242" y="1447800"/>
            <a:ext cx="812292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2834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60"/>
              <a:buChar char="⚫"/>
            </a:pPr>
            <a:r>
              <a:rPr lang="ru-RU"/>
              <a:t>Изменения структуры и содержания КИМ отсутствуют.</a:t>
            </a:r>
            <a:br>
              <a:rPr lang="ru-RU"/>
            </a:br>
            <a:r>
              <a:rPr lang="ru-RU"/>
              <a:t>Уточнены критерии оценивания ответов на задание 35 письменной части и задание 3 устной части. </a:t>
            </a:r>
            <a:br>
              <a:rPr lang="ru-RU"/>
            </a:b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>
            <a:spLocks noGrp="1"/>
          </p:cNvSpPr>
          <p:nvPr>
            <p:ph type="title"/>
          </p:nvPr>
        </p:nvSpPr>
        <p:spPr>
          <a:xfrm>
            <a:off x="1555242" y="274638"/>
            <a:ext cx="812292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ct val="100000"/>
              <a:buFont typeface="Gill Sans"/>
              <a:buNone/>
            </a:pPr>
            <a:r>
              <a:rPr lang="ru-RU" b="1"/>
              <a:t>Изменения в КИМ ЕГЭ 2025 года</a:t>
            </a:r>
            <a:r>
              <a:rPr lang="ru-RU"/>
              <a:t> </a:t>
            </a:r>
            <a:br>
              <a:rPr lang="ru-RU"/>
            </a:br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>
          <a:xfrm>
            <a:off x="1555242" y="1447800"/>
            <a:ext cx="812292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65760" lvl="0" indent="-28346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Char char="⚫"/>
            </a:pPr>
            <a:r>
              <a:rPr lang="ru-RU"/>
              <a:t>Изменения структуры и содержания КИМ отсутствуют.</a:t>
            </a:r>
            <a:br>
              <a:rPr lang="ru-RU"/>
            </a:br>
            <a:r>
              <a:rPr lang="ru-RU"/>
              <a:t>Задания 19–24 на контроль грамматических навыков могут быть даны на двух</a:t>
            </a:r>
            <a:br>
              <a:rPr lang="ru-RU"/>
            </a:br>
            <a:r>
              <a:rPr lang="ru-RU"/>
              <a:t>отдельных текстах или на одном цельном тексте.</a:t>
            </a:r>
            <a:br>
              <a:rPr lang="ru-RU"/>
            </a:br>
            <a:r>
              <a:rPr lang="ru-RU"/>
              <a:t>Уточнены формулировки задания 38 письменной части и задания 4 устной части, а</a:t>
            </a:r>
            <a:br>
              <a:rPr lang="ru-RU"/>
            </a:br>
            <a:r>
              <a:rPr lang="ru-RU"/>
              <a:t>также критерии оценивания ответов на задание 4 устной части. </a:t>
            </a:r>
            <a:br>
              <a:rPr lang="ru-RU"/>
            </a:b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>
            <a:spLocks noGrp="1"/>
          </p:cNvSpPr>
          <p:nvPr>
            <p:ph type="title"/>
          </p:nvPr>
        </p:nvSpPr>
        <p:spPr>
          <a:xfrm>
            <a:off x="1555242" y="274638"/>
            <a:ext cx="812292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562214"/>
              </a:buClr>
              <a:buSzPts val="4300"/>
              <a:buFont typeface="Gill Sans"/>
              <a:buNone/>
            </a:pPr>
            <a:endParaRPr/>
          </a:p>
        </p:txBody>
      </p:sp>
      <p:sp>
        <p:nvSpPr>
          <p:cNvPr id="119" name="Google Shape;119;p16"/>
          <p:cNvSpPr txBox="1">
            <a:spLocks noGrp="1"/>
          </p:cNvSpPr>
          <p:nvPr>
            <p:ph type="body" idx="1"/>
          </p:nvPr>
        </p:nvSpPr>
        <p:spPr>
          <a:xfrm>
            <a:off x="1555242" y="1447800"/>
            <a:ext cx="812292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65760" lvl="0" indent="-12090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60"/>
              <a:buNone/>
            </a:pPr>
            <a:endParaRPr/>
          </a:p>
        </p:txBody>
      </p:sp>
      <p:pic>
        <p:nvPicPr>
          <p:cNvPr id="120" name="Google Shape;120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665" y="357166"/>
            <a:ext cx="9881335" cy="52959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Лист A4 (210x297 мм)</PresentationFormat>
  <Paragraphs>5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Noto Sans Symbols</vt:lpstr>
      <vt:lpstr>Verdana</vt:lpstr>
      <vt:lpstr>Gill Sans</vt:lpstr>
      <vt:lpstr>Arial</vt:lpstr>
      <vt:lpstr>Солнцестояние</vt:lpstr>
      <vt:lpstr>Изменения                                                    в КИМ ГИА 2025 года  </vt:lpstr>
      <vt:lpstr>Изменения в КИМ ОГЭ 2025 года  </vt:lpstr>
      <vt:lpstr>Изменения в КИМ ЕГЭ 2025 года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                                                   в КИМ ГИА 2025 года  </dc:title>
  <cp:lastModifiedBy>User</cp:lastModifiedBy>
  <cp:revision>1</cp:revision>
  <dcterms:modified xsi:type="dcterms:W3CDTF">2026-02-26T11:55:23Z</dcterms:modified>
</cp:coreProperties>
</file>